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8" r:id="rId1"/>
  </p:sldMasterIdLst>
  <p:notesMasterIdLst>
    <p:notesMasterId r:id="rId28"/>
  </p:notesMasterIdLst>
  <p:sldIdLst>
    <p:sldId id="257" r:id="rId2"/>
    <p:sldId id="304" r:id="rId3"/>
    <p:sldId id="307" r:id="rId4"/>
    <p:sldId id="308" r:id="rId5"/>
    <p:sldId id="284" r:id="rId6"/>
    <p:sldId id="301" r:id="rId7"/>
    <p:sldId id="268" r:id="rId8"/>
    <p:sldId id="267" r:id="rId9"/>
    <p:sldId id="285" r:id="rId10"/>
    <p:sldId id="300" r:id="rId11"/>
    <p:sldId id="286" r:id="rId12"/>
    <p:sldId id="292" r:id="rId13"/>
    <p:sldId id="295" r:id="rId14"/>
    <p:sldId id="287" r:id="rId15"/>
    <p:sldId id="294" r:id="rId16"/>
    <p:sldId id="269" r:id="rId17"/>
    <p:sldId id="289" r:id="rId18"/>
    <p:sldId id="299" r:id="rId19"/>
    <p:sldId id="293" r:id="rId20"/>
    <p:sldId id="290" r:id="rId21"/>
    <p:sldId id="291" r:id="rId22"/>
    <p:sldId id="296" r:id="rId23"/>
    <p:sldId id="288" r:id="rId24"/>
    <p:sldId id="306" r:id="rId25"/>
    <p:sldId id="303" r:id="rId26"/>
    <p:sldId id="26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rientamento" id="{15202A74-163D-4B71-BBA8-E2FCD164262F}">
          <p14:sldIdLst>
            <p14:sldId id="257"/>
            <p14:sldId id="304"/>
            <p14:sldId id="307"/>
            <p14:sldId id="308"/>
            <p14:sldId id="284"/>
            <p14:sldId id="301"/>
            <p14:sldId id="268"/>
            <p14:sldId id="267"/>
            <p14:sldId id="285"/>
            <p14:sldId id="300"/>
            <p14:sldId id="286"/>
            <p14:sldId id="292"/>
            <p14:sldId id="295"/>
            <p14:sldId id="287"/>
            <p14:sldId id="294"/>
            <p14:sldId id="269"/>
            <p14:sldId id="289"/>
            <p14:sldId id="299"/>
            <p14:sldId id="293"/>
            <p14:sldId id="290"/>
            <p14:sldId id="291"/>
            <p14:sldId id="296"/>
            <p14:sldId id="288"/>
            <p14:sldId id="306"/>
            <p14:sldId id="303"/>
            <p14:sldId id="26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men buono" initials="cb" lastIdx="1" clrIdx="0">
    <p:extLst>
      <p:ext uri="{19B8F6BF-5375-455C-9EA6-DF929625EA0E}">
        <p15:presenceInfo xmlns:p15="http://schemas.microsoft.com/office/powerpoint/2012/main" xmlns="" userId="accfd0a6842434e6" providerId="Windows Live"/>
      </p:ext>
    </p:extLst>
  </p:cmAuthor>
  <p:cmAuthor id="2" name="utente" initials="u" lastIdx="12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68" autoAdjust="0"/>
    <p:restoredTop sz="88126" autoAdjust="0"/>
  </p:normalViewPr>
  <p:slideViewPr>
    <p:cSldViewPr snapToGrid="0">
      <p:cViewPr>
        <p:scale>
          <a:sx n="100" d="100"/>
          <a:sy n="100" d="100"/>
        </p:scale>
        <p:origin x="-548" y="-4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75AAE-0936-40B9-ACF9-A981EEF95D23}" type="datetimeFigureOut">
              <a:rPr lang="en-US" smtClean="0"/>
              <a:pPr/>
              <a:t>3/30/2022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B1F30-39B2-4CE2-8EF3-91F3179569A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9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8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7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37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96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55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14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73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</p:spTree>
    <p:extLst>
      <p:ext uri="{BB962C8B-B14F-4D97-AF65-F5344CB8AC3E}">
        <p14:creationId xmlns:p14="http://schemas.microsoft.com/office/powerpoint/2010/main" val="854613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7B1F30-39B2-4CE2-8EF3-91F3179569A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9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7B1F30-39B2-4CE2-8EF3-91F3179569A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649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F30-39B2-4CE2-8EF3-91F3179569A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7B1F30-39B2-4CE2-8EF3-91F3179569A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421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7B1F30-39B2-4CE2-8EF3-91F3179569A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80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7B1F30-39B2-4CE2-8EF3-91F3179569A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6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F30-39B2-4CE2-8EF3-91F3179569A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12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81637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1572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973351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3365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660073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8377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6647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9113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25624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19110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25544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15921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57448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525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85884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67699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79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64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sv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sv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sv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svg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6.png"/><Relationship Id="rId4" Type="http://schemas.openxmlformats.org/officeDocument/2006/relationships/image" Target="../media/image8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2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50.svg"/><Relationship Id="rId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sv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sv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groups/1721766294787721/?ref=bookmarks" TargetMode="External"/><Relationship Id="rId5" Type="http://schemas.openxmlformats.org/officeDocument/2006/relationships/hyperlink" Target="mailto:staffcop.unina2@gmail.com" TargetMode="External"/><Relationship Id="rId4" Type="http://schemas.openxmlformats.org/officeDocument/2006/relationships/hyperlink" Target="mailto:orienta.psi@unicampania.i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8.png"/><Relationship Id="rId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sv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sv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0DD0BEA4-CF4E-4996-91FA-9BFD34DF8F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064DD77-25D7-4941-99C7-A928468C0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00FBAF58-5D60-4B9F-A702-0163A16088F5}"/>
              </a:ext>
            </a:extLst>
          </p:cNvPr>
          <p:cNvSpPr/>
          <p:nvPr/>
        </p:nvSpPr>
        <p:spPr>
          <a:xfrm>
            <a:off x="48802" y="1192215"/>
            <a:ext cx="4590931" cy="330630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5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EFFFF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rPr>
              <a:t>Sbocchi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EFFFF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5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EFFFF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rPr>
              <a:t>occupazionali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EFFFF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5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EFFFF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rPr>
              <a:t>della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EFFFF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rPr>
              <a:t> PSICOLOGIA</a:t>
            </a:r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xmlns="" id="{9D8355AC-A6D0-43E8-8F00-6900B1FBBD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477" y="5131153"/>
            <a:ext cx="4926415" cy="705401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1600" b="1" i="1" dirty="0" err="1">
                <a:solidFill>
                  <a:srgbClr val="FEFFFF"/>
                </a:solidFill>
              </a:rPr>
              <a:t>Dipartimento</a:t>
            </a:r>
            <a:r>
              <a:rPr lang="en-US" sz="1600" b="1" i="1" dirty="0">
                <a:solidFill>
                  <a:srgbClr val="FEFFFF"/>
                </a:solidFill>
              </a:rPr>
              <a:t> di </a:t>
            </a:r>
            <a:r>
              <a:rPr lang="en-US" sz="1600" b="1" i="1" dirty="0" err="1">
                <a:solidFill>
                  <a:srgbClr val="FEFFFF"/>
                </a:solidFill>
              </a:rPr>
              <a:t>Psicologia</a:t>
            </a:r>
            <a:endParaRPr lang="en-US" sz="1600" b="1" i="1" dirty="0">
              <a:solidFill>
                <a:srgbClr val="FE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600" b="1" i="1" dirty="0">
                <a:solidFill>
                  <a:srgbClr val="FEFFFF"/>
                </a:solidFill>
              </a:rPr>
              <a:t>A </a:t>
            </a:r>
            <a:r>
              <a:rPr lang="en-US" sz="1600" b="1" i="1" dirty="0" err="1">
                <a:solidFill>
                  <a:srgbClr val="FEFFFF"/>
                </a:solidFill>
              </a:rPr>
              <a:t>cura</a:t>
            </a:r>
            <a:r>
              <a:rPr lang="en-US" sz="1600" b="1" i="1" dirty="0">
                <a:solidFill>
                  <a:srgbClr val="FEFFFF"/>
                </a:solidFill>
              </a:rPr>
              <a:t> del “</a:t>
            </a:r>
            <a:r>
              <a:rPr lang="en-US" sz="1600" b="1" i="1" dirty="0">
                <a:solidFill>
                  <a:schemeClr val="accent2">
                    <a:lumMod val="75000"/>
                  </a:schemeClr>
                </a:solidFill>
              </a:rPr>
              <a:t>Centro </a:t>
            </a:r>
            <a:r>
              <a:rPr lang="en-US" sz="1600" b="1" i="1" dirty="0" err="1">
                <a:solidFill>
                  <a:schemeClr val="accent2">
                    <a:lumMod val="75000"/>
                  </a:schemeClr>
                </a:solidFill>
              </a:rPr>
              <a:t>Orientamento</a:t>
            </a:r>
            <a:r>
              <a:rPr lang="en-US" sz="1600" b="1" i="1" dirty="0">
                <a:solidFill>
                  <a:schemeClr val="accent2">
                    <a:lumMod val="75000"/>
                  </a:schemeClr>
                </a:solidFill>
              </a:rPr>
              <a:t> e Placement</a:t>
            </a:r>
            <a:r>
              <a:rPr lang="en-US" sz="1600" b="1" i="1" dirty="0">
                <a:solidFill>
                  <a:srgbClr val="FEFFFF"/>
                </a:solidFill>
              </a:rPr>
              <a:t>”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04168FEA-B2FD-4BC9-9FD5-673C7B2744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587994" y="940650"/>
            <a:ext cx="2814046" cy="2055975"/>
          </a:xfrm>
          <a:prstGeom prst="rect">
            <a:avLst/>
          </a:prstGeom>
          <a:solidFill>
            <a:srgbClr val="FFFFFE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Elemento grafico 5" descr="Emisfero destro e sinistro del cervello con riempimento a tinta unita">
            <a:extLst>
              <a:ext uri="{FF2B5EF4-FFF2-40B4-BE49-F238E27FC236}">
                <a16:creationId xmlns:a16="http://schemas.microsoft.com/office/drawing/2014/main" xmlns="" id="{42F63992-95CD-47AB-BA2A-C31368FCF4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144053" y="1127262"/>
            <a:ext cx="1718105" cy="1718105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A42744E-0A3B-473D-AE78-B32CE9E24B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595203" y="940650"/>
            <a:ext cx="2814049" cy="2055976"/>
          </a:xfrm>
          <a:prstGeom prst="rect">
            <a:avLst/>
          </a:prstGeom>
          <a:solidFill>
            <a:srgbClr val="FFFFFE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Elemento grafico 7" descr="Emisfero destro e sinistro del cervello contorno">
            <a:extLst>
              <a:ext uri="{FF2B5EF4-FFF2-40B4-BE49-F238E27FC236}">
                <a16:creationId xmlns:a16="http://schemas.microsoft.com/office/drawing/2014/main" xmlns="" id="{55A5C0B9-1FBB-4637-A2B6-A7CF7B7793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9145179" y="1127262"/>
            <a:ext cx="1718106" cy="1718106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74B8A214-B52B-47A9-9D83-F98B6740C9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587995" y="3186826"/>
            <a:ext cx="5821258" cy="3002610"/>
          </a:xfrm>
          <a:prstGeom prst="rect">
            <a:avLst/>
          </a:prstGeom>
          <a:solidFill>
            <a:srgbClr val="FFFFFE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99B0C017-B53B-4BC9-A811-74FBF6B952E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67868" y="3695683"/>
            <a:ext cx="5481667" cy="196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29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C47B354-8F29-4924-8116-DC0445B92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396" y="238197"/>
            <a:ext cx="10644610" cy="993401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/>
              <a:t>Intervento psicologico nell’ambito </a:t>
            </a:r>
            <a:br>
              <a:rPr lang="it-IT" sz="3200" dirty="0"/>
            </a:br>
            <a:r>
              <a:rPr lang="it-IT" sz="3200" dirty="0"/>
              <a:t>dell’orientamento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xmlns="" id="{6E12C661-67A3-44DE-87F2-CBB122900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036" y="1382232"/>
            <a:ext cx="5682963" cy="5382838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300" b="1" i="1" dirty="0">
                <a:solidFill>
                  <a:schemeClr val="tx1"/>
                </a:solidFill>
              </a:rPr>
              <a:t>Tra le principali attività professionali vi sono:</a:t>
            </a:r>
          </a:p>
          <a:p>
            <a:r>
              <a:rPr lang="it-IT" sz="1200" b="1" dirty="0">
                <a:solidFill>
                  <a:schemeClr val="tx1"/>
                </a:solidFill>
              </a:rPr>
              <a:t>Assesment di interessi, attitudini, conoscenze e capacità degli individui nelle diverse fasi del loro sviluppo </a:t>
            </a:r>
            <a:r>
              <a:rPr lang="it-IT" sz="1200" dirty="0">
                <a:solidFill>
                  <a:schemeClr val="tx1"/>
                </a:solidFill>
              </a:rPr>
              <a:t>(adolescenti, giovani, adulti) mediante test sulle attitudini, interessi, valori professionali e l’uso di colloqui psicologici, focus group ecc.</a:t>
            </a:r>
            <a:endParaRPr lang="it-IT" sz="1200" b="1" i="1" dirty="0">
              <a:solidFill>
                <a:schemeClr val="tx1"/>
              </a:solidFill>
            </a:endParaRPr>
          </a:p>
          <a:p>
            <a:r>
              <a:rPr lang="it-IT" sz="1200" b="1" dirty="0">
                <a:solidFill>
                  <a:schemeClr val="tx1"/>
                </a:solidFill>
              </a:rPr>
              <a:t>Interventi di sostegno informativo/cognitivo, affettivo e relazionale ai processi decisionali,</a:t>
            </a:r>
            <a:r>
              <a:rPr lang="it-IT" sz="1200" dirty="0">
                <a:solidFill>
                  <a:schemeClr val="tx1"/>
                </a:solidFill>
              </a:rPr>
              <a:t> al design e costruzione di percorsi di inserimento sociale e professionale</a:t>
            </a:r>
          </a:p>
          <a:p>
            <a:r>
              <a:rPr lang="it-IT" sz="1200" b="1" dirty="0">
                <a:solidFill>
                  <a:schemeClr val="tx1"/>
                </a:solidFill>
              </a:rPr>
              <a:t>Implementazione e potenziamento delle risorse personali </a:t>
            </a:r>
            <a:r>
              <a:rPr lang="it-IT" sz="1200" dirty="0">
                <a:solidFill>
                  <a:schemeClr val="tx1"/>
                </a:solidFill>
              </a:rPr>
              <a:t>(attributi del self come autoefficacia, stima di sé), degli atteggiamenti positivi come fiducia e speranza</a:t>
            </a:r>
          </a:p>
          <a:p>
            <a:r>
              <a:rPr lang="it-IT" sz="1200" b="1" dirty="0">
                <a:solidFill>
                  <a:schemeClr val="tx1"/>
                </a:solidFill>
              </a:rPr>
              <a:t>Consulenza per affrontare </a:t>
            </a:r>
            <a:r>
              <a:rPr lang="it-IT" sz="1200" dirty="0">
                <a:solidFill>
                  <a:schemeClr val="tx1"/>
                </a:solidFill>
              </a:rPr>
              <a:t>con maggiore probabilità di riuscita </a:t>
            </a:r>
            <a:r>
              <a:rPr lang="it-IT" sz="1200" b="1" dirty="0">
                <a:solidFill>
                  <a:schemeClr val="tx1"/>
                </a:solidFill>
              </a:rPr>
              <a:t>le transizioni di carriera</a:t>
            </a:r>
          </a:p>
          <a:p>
            <a:r>
              <a:rPr lang="it-IT" sz="1200" b="1" dirty="0">
                <a:solidFill>
                  <a:schemeClr val="tx1"/>
                </a:solidFill>
              </a:rPr>
              <a:t>Consulenza alla persona per l’individuazione degli obiettivi significativi </a:t>
            </a:r>
            <a:r>
              <a:rPr lang="it-IT" sz="1200" dirty="0">
                <a:solidFill>
                  <a:schemeClr val="tx1"/>
                </a:solidFill>
              </a:rPr>
              <a:t>(goal setting) rispetto al </a:t>
            </a:r>
            <a:r>
              <a:rPr lang="it-IT" sz="1200" b="1" dirty="0">
                <a:solidFill>
                  <a:schemeClr val="tx1"/>
                </a:solidFill>
              </a:rPr>
              <a:t>suo futuro </a:t>
            </a:r>
            <a:r>
              <a:rPr lang="it-IT" sz="1200" dirty="0">
                <a:solidFill>
                  <a:schemeClr val="tx1"/>
                </a:solidFill>
              </a:rPr>
              <a:t>per verificarne insieme l’adeguatezza rispetto alle caratteristiche del contesto familiare, sociale ed economico</a:t>
            </a:r>
          </a:p>
          <a:p>
            <a:r>
              <a:rPr lang="it-IT" sz="1200" b="1" dirty="0">
                <a:solidFill>
                  <a:schemeClr val="tx1"/>
                </a:solidFill>
              </a:rPr>
              <a:t>Progettazione di interventi multidisciplinari </a:t>
            </a:r>
            <a:r>
              <a:rPr lang="it-IT" sz="1200" dirty="0">
                <a:solidFill>
                  <a:schemeClr val="tx1"/>
                </a:solidFill>
              </a:rPr>
              <a:t>su contesti scolastici, universitari, di formazione professionale e lavorativi affinché siano inclusivi e funzionali allo sviluppo e alla costruzione di una carriera psicosociale con maggiori probabilità di successo</a:t>
            </a:r>
          </a:p>
          <a:p>
            <a:r>
              <a:rPr lang="it-IT" sz="1200" b="1" dirty="0">
                <a:solidFill>
                  <a:schemeClr val="tx1"/>
                </a:solidFill>
              </a:rPr>
              <a:t>Consulenza orientativa a individui e gruppi per la prevenzione della demotivazione, </a:t>
            </a:r>
            <a:r>
              <a:rPr lang="it-IT" sz="1200" dirty="0">
                <a:solidFill>
                  <a:schemeClr val="tx1"/>
                </a:solidFill>
              </a:rPr>
              <a:t>delle condotte di indecisione e procrastinazione, del disagio e dello stress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5E2B66FD-F700-432B-9FEE-AACE8C0A46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0634DDB8-C5E9-4CB8-911A-5C8FD333F07E}"/>
              </a:ext>
            </a:extLst>
          </p:cNvPr>
          <p:cNvSpPr txBox="1"/>
          <p:nvPr/>
        </p:nvSpPr>
        <p:spPr>
          <a:xfrm>
            <a:off x="6491177" y="1382233"/>
            <a:ext cx="5334885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1400" b="1" i="1" dirty="0"/>
              <a:t>Cosa studiare?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Laurea Magistrale in Psicologia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Tirocinio professionale svolto nelle aree professionali tipiche della psicologia dell’orientamento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Abilitazione alla professione e Iscrizione all’Albo (</a:t>
            </a:r>
            <a:r>
              <a:rPr lang="it-IT" sz="1400" dirty="0" err="1"/>
              <a:t>sez.A</a:t>
            </a:r>
            <a:r>
              <a:rPr lang="it-IT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Master o Corsi di Alta formazione.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BAE05A75-048A-4330-8B22-9B34B759E725}"/>
              </a:ext>
            </a:extLst>
          </p:cNvPr>
          <p:cNvSpPr txBox="1"/>
          <p:nvPr/>
        </p:nvSpPr>
        <p:spPr>
          <a:xfrm>
            <a:off x="6491177" y="2917863"/>
            <a:ext cx="5481082" cy="36317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1400" b="1" i="1" dirty="0"/>
              <a:t>Dove lavorare?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dirty="0"/>
              <a:t>Scuole</a:t>
            </a:r>
            <a:r>
              <a:rPr lang="it-IT" sz="1400" dirty="0"/>
              <a:t> medie di primo e secondo grado soprattutto, nell’ambito di progetti dedicati all’orientamento e in collaborazione con sportelli di ascolto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dirty="0"/>
              <a:t>Servizi di orientamento di Ateneo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dirty="0"/>
              <a:t>Centri territoriali per l’impiego</a:t>
            </a:r>
            <a:r>
              <a:rPr lang="it-IT" sz="1400" dirty="0"/>
              <a:t>, Agenzie per il lavoro, Centri di orientamento al lavoro, Uffici di Relazioni con il Pubblico, Informagiovani, Sportelli informativi di settore, Centri e agenzie di formazione professionale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dirty="0"/>
              <a:t>Istituzioni pubbliche e priva</a:t>
            </a:r>
            <a:r>
              <a:rPr lang="it-IT" sz="1400" dirty="0"/>
              <a:t>te e comunità residenziali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dirty="0"/>
              <a:t>libero professionista </a:t>
            </a:r>
            <a:r>
              <a:rPr lang="it-IT" sz="1400" dirty="0"/>
              <a:t>singolo o nell’ambito di società di consulenza pluridisciplinare che offrono servizi di orientamento professionale, formazione, outplacement o come ricercatore in centri studi e ricerche pubblici e privati e presso l’università.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000" dirty="0"/>
          </a:p>
          <a:p>
            <a:r>
              <a:rPr lang="it-IT" sz="1000" dirty="0"/>
              <a:t>                                                                             *SIO –Società Italiana per l’Orientamento </a:t>
            </a:r>
          </a:p>
        </p:txBody>
      </p:sp>
      <p:pic>
        <p:nvPicPr>
          <p:cNvPr id="4" name="Elemento grafico 3" descr="Freccia: diritta contorno">
            <a:extLst>
              <a:ext uri="{FF2B5EF4-FFF2-40B4-BE49-F238E27FC236}">
                <a16:creationId xmlns:a16="http://schemas.microsoft.com/office/drawing/2014/main" xmlns="" id="{36A52738-2AA0-416A-8E4C-B04F91592F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flipH="1">
            <a:off x="162796" y="5426"/>
            <a:ext cx="9522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122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955E3E5-3E65-4764-8295-3845CC8F9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966" y="280861"/>
            <a:ext cx="7971439" cy="1385836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Intervento psicologico in ambito marketing e comunicazione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730E5E2-9E17-423C-AB42-4A62A45E7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650" y="1360967"/>
            <a:ext cx="5813350" cy="536944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it-IT" sz="2500" b="1" i="1" dirty="0"/>
          </a:p>
          <a:p>
            <a:pPr marL="0" indent="0">
              <a:buNone/>
            </a:pPr>
            <a:r>
              <a:rPr lang="it-IT" sz="3500" b="1" i="1" dirty="0">
                <a:solidFill>
                  <a:schemeClr val="tx1"/>
                </a:solidFill>
              </a:rPr>
              <a:t>Tra le principali attività professionali vi sono:</a:t>
            </a:r>
          </a:p>
          <a:p>
            <a:r>
              <a:rPr lang="it-IT" sz="3500" b="1" dirty="0">
                <a:solidFill>
                  <a:schemeClr val="tx1"/>
                </a:solidFill>
              </a:rPr>
              <a:t>Progettazione e realizzazione di campagne di comunicazione</a:t>
            </a:r>
          </a:p>
          <a:p>
            <a:r>
              <a:rPr lang="it-IT" sz="3500" b="1" dirty="0">
                <a:solidFill>
                  <a:schemeClr val="tx1"/>
                </a:solidFill>
              </a:rPr>
              <a:t>Progettazione e realizzazione di indagini sociali sull’opinione pubblica</a:t>
            </a:r>
            <a:r>
              <a:rPr lang="it-IT" sz="3500" dirty="0">
                <a:solidFill>
                  <a:schemeClr val="tx1"/>
                </a:solidFill>
              </a:rPr>
              <a:t> e sui diversi ambiti di comunicazione (istituzionale e sociale, organizzativa, pubblicitaria, politica ecc.)</a:t>
            </a:r>
          </a:p>
          <a:p>
            <a:pPr>
              <a:buFont typeface="Wingdings 3" panose="05040102010807070707" pitchFamily="18" charset="2"/>
              <a:buChar char=""/>
            </a:pPr>
            <a:r>
              <a:rPr lang="it-IT" sz="3500" b="1" dirty="0">
                <a:solidFill>
                  <a:schemeClr val="tx1"/>
                </a:solidFill>
              </a:rPr>
              <a:t>Progettazione e realizzazione di indagini sui consumi di prodotti e servizi </a:t>
            </a:r>
            <a:r>
              <a:rPr lang="it-IT" sz="3500" dirty="0">
                <a:solidFill>
                  <a:schemeClr val="tx1"/>
                </a:solidFill>
              </a:rPr>
              <a:t>e valutazione della loro corrispondenza alle attese</a:t>
            </a:r>
          </a:p>
          <a:p>
            <a:r>
              <a:rPr lang="it-IT" sz="3500" b="1" dirty="0">
                <a:solidFill>
                  <a:schemeClr val="tx1"/>
                </a:solidFill>
              </a:rPr>
              <a:t>Valutazione dell’impatto della pubblicità </a:t>
            </a:r>
            <a:r>
              <a:rPr lang="it-IT" sz="3500" dirty="0">
                <a:solidFill>
                  <a:schemeClr val="tx1"/>
                </a:solidFill>
              </a:rPr>
              <a:t>commerciale e consulenza sulle dinamiche dei processi di persuasione</a:t>
            </a:r>
          </a:p>
          <a:p>
            <a:r>
              <a:rPr lang="it-IT" sz="3500" b="1" dirty="0">
                <a:solidFill>
                  <a:schemeClr val="tx1"/>
                </a:solidFill>
              </a:rPr>
              <a:t>Consulenza per il miglioramento della comunicazione interna di un’organizzazione </a:t>
            </a:r>
            <a:r>
              <a:rPr lang="it-IT" sz="3500" dirty="0">
                <a:solidFill>
                  <a:schemeClr val="tx1"/>
                </a:solidFill>
              </a:rPr>
              <a:t>e per la scelta dei canali e dei contenuti comunicativi Valutazione degli impatti della pubblicità commerciale</a:t>
            </a:r>
          </a:p>
          <a:p>
            <a:r>
              <a:rPr lang="it-IT" sz="3500" b="1" dirty="0">
                <a:solidFill>
                  <a:schemeClr val="tx1"/>
                </a:solidFill>
              </a:rPr>
              <a:t>Consulenza</a:t>
            </a:r>
            <a:r>
              <a:rPr lang="it-IT" sz="3500" dirty="0">
                <a:solidFill>
                  <a:schemeClr val="tx1"/>
                </a:solidFill>
              </a:rPr>
              <a:t> per la scelta dei canali, dei contenuti comunicativi ed espressivi idonei a trasmettere e rafforzare l’immagine e la reputazione di un’organizzazione</a:t>
            </a:r>
          </a:p>
          <a:p>
            <a:r>
              <a:rPr lang="it-IT" sz="3500" dirty="0">
                <a:solidFill>
                  <a:schemeClr val="tx1"/>
                </a:solidFill>
              </a:rPr>
              <a:t>Consulenza per lo sviluppo e il coordinamento di diverse attività di comunicazione di un’organizzazione (verso i clienti, fornitori, banche istituzioni ecc.)</a:t>
            </a:r>
            <a:endParaRPr lang="it-IT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*ASSIRM, Associazione Ricerche di Mercato, Sociali, di Opinione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*Associazione Italiana della Comunicazione Pubblica e Istituzionale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EC65FA32-2B4C-4126-8F53-F6405EC311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16BFFBBF-58A7-42BD-91DD-DC1A06FB8EC8}"/>
              </a:ext>
            </a:extLst>
          </p:cNvPr>
          <p:cNvSpPr txBox="1"/>
          <p:nvPr/>
        </p:nvSpPr>
        <p:spPr>
          <a:xfrm>
            <a:off x="6254602" y="1360967"/>
            <a:ext cx="5813351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1400" b="1" i="1" dirty="0"/>
              <a:t>Cosa studiare?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Laurea Magistrale in Psicologia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Tirocinio nell’ambito della psicologia sociale applicata, delle organizzazioni e del marketing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Abilitazione alla professione e Iscrizione all’Albo (</a:t>
            </a:r>
            <a:r>
              <a:rPr lang="it-IT" sz="1400" dirty="0" err="1"/>
              <a:t>sez.A</a:t>
            </a:r>
            <a:r>
              <a:rPr lang="it-IT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Master o Corsi di Alta formazione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C8577636-B7A3-4EEE-924F-4C7AB9AED5CA}"/>
              </a:ext>
            </a:extLst>
          </p:cNvPr>
          <p:cNvSpPr txBox="1"/>
          <p:nvPr/>
        </p:nvSpPr>
        <p:spPr>
          <a:xfrm>
            <a:off x="6254602" y="2975535"/>
            <a:ext cx="5813350" cy="37548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1400" b="1" i="1" dirty="0"/>
              <a:t>Dove lavorare?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Uffici di </a:t>
            </a:r>
            <a:r>
              <a:rPr lang="it-IT" sz="1400" b="1" dirty="0"/>
              <a:t>marketing</a:t>
            </a:r>
            <a:r>
              <a:rPr lang="it-IT" sz="1400" dirty="0"/>
              <a:t> di imprese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dirty="0"/>
              <a:t>Agenzie di pubblicità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Uffici </a:t>
            </a:r>
            <a:r>
              <a:rPr lang="it-IT" sz="1400" b="1" dirty="0"/>
              <a:t>comunicazione</a:t>
            </a:r>
            <a:r>
              <a:rPr lang="it-IT" sz="1400" dirty="0"/>
              <a:t> di grandi aziende e di organizzazioni pubbliche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dirty="0"/>
              <a:t>liberi professionisti</a:t>
            </a:r>
            <a:r>
              <a:rPr lang="it-IT" sz="1400" dirty="0"/>
              <a:t>, singoli o nell’ambito di società di consulenza pluridisciplinare che offrano servizi per la comunicazione multimediale, pubblicitaria e come ricercatore in centri studi e ricerche pubblici e privati e presso l’università.</a:t>
            </a:r>
          </a:p>
          <a:p>
            <a:pPr marL="0" indent="0">
              <a:buNone/>
            </a:pPr>
            <a:endParaRPr lang="it-IT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u="sng" dirty="0"/>
              <a:t>I laureati con titolo di Laurea Magistrale</a:t>
            </a:r>
            <a:r>
              <a:rPr lang="it-IT" sz="1400" dirty="0"/>
              <a:t> potranno occupare posizioni di: product manager, brand manager, </a:t>
            </a:r>
            <a:r>
              <a:rPr lang="it-IT" sz="1400" dirty="0" err="1"/>
              <a:t>category</a:t>
            </a:r>
            <a:r>
              <a:rPr lang="it-IT" sz="1400" dirty="0"/>
              <a:t> manager, direttore commerciale e marketing di imprese di produzione di beni e servizi, account manager in agenzie di pubblicità, in società di ricerche di mercato e di consulenza di marketing e comunicazione.</a:t>
            </a:r>
          </a:p>
        </p:txBody>
      </p:sp>
      <p:pic>
        <p:nvPicPr>
          <p:cNvPr id="5" name="Elemento grafico 4" descr="Pubblico di riferimento con riempimento a tinta unita">
            <a:extLst>
              <a:ext uri="{FF2B5EF4-FFF2-40B4-BE49-F238E27FC236}">
                <a16:creationId xmlns:a16="http://schemas.microsoft.com/office/drawing/2014/main" xmlns="" id="{203F68B1-CE6F-4B2F-BF0F-B656E7DA37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12515" y="542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487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846D3C5-0DA4-4B41-9E0E-9CFDC1897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4487" y="238354"/>
            <a:ext cx="8911687" cy="1078101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Intervento psicologico nell’ambito della Neuropsicologia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906B4807-53FF-464F-995F-F005C783E3E6}"/>
              </a:ext>
            </a:extLst>
          </p:cNvPr>
          <p:cNvSpPr txBox="1"/>
          <p:nvPr/>
        </p:nvSpPr>
        <p:spPr>
          <a:xfrm>
            <a:off x="190909" y="3664901"/>
            <a:ext cx="6288354" cy="30931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it-IT" sz="1100" dirty="0"/>
          </a:p>
          <a:p>
            <a:pPr marL="0" indent="0">
              <a:buNone/>
            </a:pPr>
            <a:r>
              <a:rPr lang="it-IT" sz="1600" b="1" i="1" dirty="0"/>
              <a:t>Tra le principali attività professionali vi sono:</a:t>
            </a:r>
          </a:p>
          <a:p>
            <a:pPr marL="285750" indent="-285750" algn="just">
              <a:buClr>
                <a:schemeClr val="accent1"/>
              </a:buClr>
              <a:buFont typeface="Wingdings 3" panose="05040102010807070707" pitchFamily="18" charset="2"/>
              <a:buChar char="´"/>
            </a:pPr>
            <a:r>
              <a:rPr lang="it-IT" sz="1400" b="1" dirty="0"/>
              <a:t>Valutazione funzioni cognitive</a:t>
            </a:r>
          </a:p>
          <a:p>
            <a:pPr marL="285750" indent="-285750" algn="just">
              <a:buClr>
                <a:schemeClr val="accent1"/>
              </a:buClr>
              <a:buFont typeface="Wingdings 3" panose="05040102010807070707" pitchFamily="18" charset="2"/>
              <a:buChar char="´"/>
            </a:pPr>
            <a:r>
              <a:rPr lang="it-IT" sz="1400" b="1" dirty="0"/>
              <a:t>Diagnosi neuropsicologica </a:t>
            </a:r>
            <a:r>
              <a:rPr lang="it-IT" sz="1400" dirty="0"/>
              <a:t>di disturbi cognitivi e di disturbi comportamentali ed emotivo-motivazionali in pazienti con lesioni cerebrali di diversa natura</a:t>
            </a:r>
          </a:p>
          <a:p>
            <a:pPr marL="285750" indent="-285750" algn="just">
              <a:buClr>
                <a:schemeClr val="accent1"/>
              </a:buClr>
              <a:buFont typeface="Wingdings 3" panose="05040102010807070707" pitchFamily="18" charset="2"/>
              <a:buChar char="´"/>
            </a:pPr>
            <a:r>
              <a:rPr lang="it-IT" sz="1400" b="1" dirty="0"/>
              <a:t>Riabilitazione neuropsicologica</a:t>
            </a:r>
            <a:r>
              <a:rPr lang="it-IT" sz="1400" dirty="0"/>
              <a:t>, cognitiva, comportamentale ed emotiva</a:t>
            </a:r>
          </a:p>
          <a:p>
            <a:pPr marL="285750" indent="-285750" algn="just">
              <a:buClr>
                <a:schemeClr val="accent1"/>
              </a:buClr>
              <a:buFont typeface="Wingdings 3" panose="05040102010807070707" pitchFamily="18" charset="2"/>
              <a:buChar char="´"/>
            </a:pPr>
            <a:r>
              <a:rPr lang="it-IT" sz="1400" b="1" dirty="0"/>
              <a:t>Potenziamento cognitivo e prevenzione</a:t>
            </a:r>
          </a:p>
          <a:p>
            <a:pPr marL="285750" indent="-285750" algn="just">
              <a:buClr>
                <a:schemeClr val="accent1"/>
              </a:buClr>
              <a:buFont typeface="Wingdings 3" panose="05040102010807070707" pitchFamily="18" charset="2"/>
              <a:buChar char="´"/>
            </a:pPr>
            <a:r>
              <a:rPr lang="it-IT" sz="1400" b="1" dirty="0" err="1"/>
              <a:t>Caregiver</a:t>
            </a:r>
            <a:r>
              <a:rPr lang="it-IT" sz="1400" b="1" dirty="0"/>
              <a:t> training</a:t>
            </a:r>
            <a:r>
              <a:rPr lang="it-IT" sz="1400" dirty="0"/>
              <a:t>, ovvero sedute di training e apprendimento per chi ha in carico una persona con demenza/lesioni cerebrali e necessita di comprendere quali sono le sue difficoltà ed in che modo possano essere gestite al meglio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116F5D50-412E-4C48-A981-451CE0E574E0}"/>
              </a:ext>
            </a:extLst>
          </p:cNvPr>
          <p:cNvSpPr txBox="1"/>
          <p:nvPr/>
        </p:nvSpPr>
        <p:spPr>
          <a:xfrm>
            <a:off x="6590098" y="1485968"/>
            <a:ext cx="5499121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i="1" dirty="0"/>
              <a:t>Cosa studiare?</a:t>
            </a:r>
          </a:p>
          <a:p>
            <a:endParaRPr lang="it-IT" sz="1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Laurea Magistrale in Psicologia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Tirocinio professionale in ambito clinico - neuropsicologico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Abilitazione alla professione e Iscrizione all’Albo (</a:t>
            </a:r>
            <a:r>
              <a:rPr lang="it-IT" sz="1400" dirty="0" err="1"/>
              <a:t>sez.A</a:t>
            </a:r>
            <a:r>
              <a:rPr lang="it-IT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Scuola di specializzazione in Neuropsicologia per diventare Specialista in Neuropsicologia oppure Master per diventare esperto in Neuropsicologia.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D39CB7ED-2621-447B-B7EC-BCA32D3EE25B}"/>
              </a:ext>
            </a:extLst>
          </p:cNvPr>
          <p:cNvSpPr txBox="1"/>
          <p:nvPr/>
        </p:nvSpPr>
        <p:spPr>
          <a:xfrm>
            <a:off x="8385223" y="6351715"/>
            <a:ext cx="3601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/>
              <a:t>**SINP Società Italiana di Neuropsicologia</a:t>
            </a:r>
          </a:p>
          <a:p>
            <a:r>
              <a:rPr lang="it-IT" sz="900" dirty="0"/>
              <a:t>**SPAN Società degli Psicologici dell’Area Neuropsicologica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F98F995A-DDBF-4F01-889D-C00D2EDCA1DB}"/>
              </a:ext>
            </a:extLst>
          </p:cNvPr>
          <p:cNvSpPr txBox="1"/>
          <p:nvPr/>
        </p:nvSpPr>
        <p:spPr>
          <a:xfrm>
            <a:off x="6590098" y="4042596"/>
            <a:ext cx="5499121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i="1" dirty="0"/>
              <a:t>Dove lavorare?</a:t>
            </a:r>
          </a:p>
          <a:p>
            <a:endParaRPr lang="it-IT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Servizio Sanitario Nazionale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Case di cura e Cliniche (pubbliche o private)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Centri residenziali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Libero professionista e come ricercatore in centri studi e ricerche pubblici e privati e presso l’Università.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/>
          </a:p>
          <a:p>
            <a:endParaRPr lang="it-IT" sz="1400" b="1" i="1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B40A7A46-D78A-4DAC-A8C8-D271AF369C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1E503520-0DFE-4E9C-B230-3718EF3992CF}"/>
              </a:ext>
            </a:extLst>
          </p:cNvPr>
          <p:cNvSpPr txBox="1"/>
          <p:nvPr/>
        </p:nvSpPr>
        <p:spPr>
          <a:xfrm>
            <a:off x="301746" y="1451105"/>
            <a:ext cx="6177516" cy="212365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it-IT" sz="1200" b="1" dirty="0"/>
              <a:t>La Neuropsicologia è un’attività clinica di diagnosi e cura dei processi cognitivi, comportamentali, affettivi e relazionali. Si tratta di ambiti e settori che rientrano nelle prestazioni riservate, in via esclusiva, agli Psicologi iscritti all’Albo dalla L. 56/1989. La Neuropsicologia si differenzia in: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b="1" dirty="0"/>
              <a:t>Neuropsicologia evolutiva la quale si occupa di sindromi congenite a risvolto neurologico</a:t>
            </a:r>
            <a:r>
              <a:rPr lang="it-IT" sz="1200" dirty="0"/>
              <a:t>, lesioni cerebrali e disturbi dell’apprendimento (dislessia, discalculia, disgrafia, disortografia), dell’attenzione/iperattività, difficoltà nel linguaggio, ritardo cognitivo.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b="1" dirty="0"/>
              <a:t>Neuropsicologia dell’adulto in cui gli ambiti di maggiore applicazione riguardano le lesioni cerebrali acquisite a seguito di incidenti stradali, ictus, tumori, abuso di sostanze o demenze a carattere degenerativo</a:t>
            </a:r>
          </a:p>
        </p:txBody>
      </p:sp>
      <p:pic>
        <p:nvPicPr>
          <p:cNvPr id="4" name="Elemento grafico 3" descr="Cervello in testa contorno">
            <a:extLst>
              <a:ext uri="{FF2B5EF4-FFF2-40B4-BE49-F238E27FC236}">
                <a16:creationId xmlns:a16="http://schemas.microsoft.com/office/drawing/2014/main" xmlns="" id="{666E013D-134A-4284-AA1E-1D7ED26E37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90909" y="-1509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261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CA9DA40-C0E3-40B8-86C5-5AE41C0A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724377"/>
            <a:ext cx="8911687" cy="78868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800" dirty="0"/>
              <a:t>Intervento psicologico nell’ambito dei disturbi alimentari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FE2E2BF-7485-4AEB-B7A8-61FA50273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951" y="1264388"/>
            <a:ext cx="6475091" cy="550855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Tra le principali attività professionali vi sono:</a:t>
            </a:r>
            <a:endParaRPr lang="it-IT" sz="13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1300" dirty="0">
                <a:solidFill>
                  <a:schemeClr val="tx1"/>
                </a:solidFill>
              </a:rPr>
              <a:t>L’intervento dello Psicologo che si specializza in questo ambito è diretto a </a:t>
            </a:r>
            <a:r>
              <a:rPr lang="it-IT" sz="1300" b="1" dirty="0">
                <a:solidFill>
                  <a:schemeClr val="tx1"/>
                </a:solidFill>
              </a:rPr>
              <a:t>promuovere e consolidare stili di vita salutari e l’adozione di abitudini alimentari corrette prestando particolare attenzione alle caratteristiche psicologiche associate al disturbo alimentare</a:t>
            </a:r>
            <a:r>
              <a:rPr lang="it-IT" sz="1300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it-IT" sz="1300" dirty="0">
                <a:solidFill>
                  <a:schemeClr val="tx1"/>
                </a:solidFill>
              </a:rPr>
              <a:t>Lo Psicologo che si occupa dei disturbi alimentari interviene:</a:t>
            </a:r>
          </a:p>
          <a:p>
            <a:r>
              <a:rPr lang="it-IT" sz="1300" dirty="0">
                <a:solidFill>
                  <a:schemeClr val="tx1"/>
                </a:solidFill>
              </a:rPr>
              <a:t>Nella </a:t>
            </a:r>
            <a:r>
              <a:rPr lang="it-IT" sz="1300" b="1" dirty="0">
                <a:solidFill>
                  <a:schemeClr val="tx1"/>
                </a:solidFill>
              </a:rPr>
              <a:t>prevenzione dei disturbi del comportamento alimentare</a:t>
            </a:r>
          </a:p>
          <a:p>
            <a:r>
              <a:rPr lang="it-IT" sz="1300" dirty="0">
                <a:solidFill>
                  <a:schemeClr val="tx1"/>
                </a:solidFill>
              </a:rPr>
              <a:t>Nel </a:t>
            </a:r>
            <a:r>
              <a:rPr lang="it-IT" sz="1300" b="1" dirty="0">
                <a:solidFill>
                  <a:schemeClr val="tx1"/>
                </a:solidFill>
              </a:rPr>
              <a:t>trattamento psicoterapeutico </a:t>
            </a:r>
            <a:r>
              <a:rPr lang="it-IT" sz="1300" dirty="0">
                <a:solidFill>
                  <a:schemeClr val="tx1"/>
                </a:solidFill>
              </a:rPr>
              <a:t>dei disturbi del comportamento alimentare</a:t>
            </a:r>
          </a:p>
          <a:p>
            <a:r>
              <a:rPr lang="it-IT" sz="1300" dirty="0">
                <a:solidFill>
                  <a:schemeClr val="tx1"/>
                </a:solidFill>
              </a:rPr>
              <a:t> Nel </a:t>
            </a:r>
            <a:r>
              <a:rPr lang="it-IT" sz="1300" b="1" dirty="0">
                <a:solidFill>
                  <a:schemeClr val="tx1"/>
                </a:solidFill>
              </a:rPr>
              <a:t>sostegno psicologico </a:t>
            </a:r>
            <a:r>
              <a:rPr lang="it-IT" sz="1300" dirty="0">
                <a:solidFill>
                  <a:schemeClr val="tx1"/>
                </a:solidFill>
              </a:rPr>
              <a:t>per pazienti affetti da patologie croniche (es. diabete, celiachia) e per i loro familiari. </a:t>
            </a:r>
          </a:p>
          <a:p>
            <a:pPr marL="0" indent="0">
              <a:buNone/>
            </a:pPr>
            <a:r>
              <a:rPr lang="it-IT" sz="1300" dirty="0">
                <a:solidFill>
                  <a:schemeClr val="tx1"/>
                </a:solidFill>
              </a:rPr>
              <a:t>Inoltre, lo psicologo che si specializza in questo ambito, collaborando con altre figure professionali, </a:t>
            </a:r>
            <a:r>
              <a:rPr lang="it-IT" sz="1300" b="1" dirty="0">
                <a:solidFill>
                  <a:schemeClr val="tx1"/>
                </a:solidFill>
              </a:rPr>
              <a:t>aiuta i pazienti e le loro famiglie nel primo riconoscimento di un disturbo alimentare</a:t>
            </a:r>
            <a:r>
              <a:rPr lang="it-IT" sz="1300" dirty="0">
                <a:solidFill>
                  <a:schemeClr val="tx1"/>
                </a:solidFill>
              </a:rPr>
              <a:t>, attraverso una corretta diagnosi (psicologica, nutrizionale e medica) e propone percorsi terapeutici diversificati a seconda delle specificità del singolo caso. I familiari dei pazienti con disturbi alimentari potranno partecipare a gruppi di sostegno per la gestione, pratica ed emotiva, del disagio del figlio. </a:t>
            </a:r>
          </a:p>
          <a:p>
            <a:pPr marL="0" indent="0">
              <a:buNone/>
            </a:pPr>
            <a:r>
              <a:rPr lang="it-IT" sz="1300" dirty="0">
                <a:solidFill>
                  <a:schemeClr val="tx1"/>
                </a:solidFill>
              </a:rPr>
              <a:t>Infine, </a:t>
            </a:r>
            <a:r>
              <a:rPr lang="it-IT" sz="1300" b="1" dirty="0">
                <a:solidFill>
                  <a:schemeClr val="tx1"/>
                </a:solidFill>
              </a:rPr>
              <a:t>può collaborare con enti e istituzioni</a:t>
            </a:r>
            <a:r>
              <a:rPr lang="it-IT" sz="1300" dirty="0">
                <a:solidFill>
                  <a:schemeClr val="tx1"/>
                </a:solidFill>
              </a:rPr>
              <a:t>, per il coordinamento e la realizzazione di indagini epidemiologiche ed interventi di prevenzione primaria e secondaria sui disturbi della alimentazione e sui comportamenti a rischio e autolesivi nonché per l’attivazione di sportelli di ascolto psicologico clinico per adolescenti.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4C3E5C96-C5CF-4A34-9872-9700A4689BFC}"/>
              </a:ext>
            </a:extLst>
          </p:cNvPr>
          <p:cNvSpPr txBox="1"/>
          <p:nvPr/>
        </p:nvSpPr>
        <p:spPr>
          <a:xfrm>
            <a:off x="6872742" y="2184495"/>
            <a:ext cx="5184863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i="1" dirty="0"/>
              <a:t>Cosa studiare?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Laurea Magistrale in Psicologia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Tirocinio professionale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Abilitazione alla professione e Iscrizione all’Albo (</a:t>
            </a:r>
            <a:r>
              <a:rPr lang="it-IT" sz="1400" dirty="0" err="1"/>
              <a:t>sez.A</a:t>
            </a:r>
            <a:r>
              <a:rPr lang="it-IT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Master/Corsi di Alta formazione o Scuola di Specializzazione in Psicoterapia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415A622B-CC0D-4BA3-9706-D05668CE8683}"/>
              </a:ext>
            </a:extLst>
          </p:cNvPr>
          <p:cNvSpPr txBox="1"/>
          <p:nvPr/>
        </p:nvSpPr>
        <p:spPr>
          <a:xfrm>
            <a:off x="6872743" y="4018664"/>
            <a:ext cx="5184862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i="1" dirty="0"/>
              <a:t>Dove lavorare?</a:t>
            </a:r>
            <a:endParaRPr lang="it-IT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Servizi sanitari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Aziende pubbliche e private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Contesti scolastici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libero professionista e come ricercatore in centri studi e ricerche pubblici e privati e presso l’Università.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2DDD40B0-F3AE-4BB2-9204-3B0362BA67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pic>
        <p:nvPicPr>
          <p:cNvPr id="6" name="Elemento grafico 5" descr="Pasta con riempimento a tinta unita">
            <a:extLst>
              <a:ext uri="{FF2B5EF4-FFF2-40B4-BE49-F238E27FC236}">
                <a16:creationId xmlns:a16="http://schemas.microsoft.com/office/drawing/2014/main" xmlns="" id="{523CA937-468E-4EAE-BB34-CD1F97D057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75640" y="542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539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955E3E5-3E65-4764-8295-3845CC8F9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238" y="216524"/>
            <a:ext cx="9250325" cy="1101913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Intervento psicologico nell’ambito dell’emergenza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730E5E2-9E17-423C-AB42-4A62A45E7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037" y="1397675"/>
            <a:ext cx="5682963" cy="52750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5600" b="1" i="1" dirty="0">
                <a:solidFill>
                  <a:schemeClr val="tx1"/>
                </a:solidFill>
              </a:rPr>
              <a:t>Tra le principali attività professionali vi sono:</a:t>
            </a:r>
          </a:p>
          <a:p>
            <a:r>
              <a:rPr lang="it-IT" sz="5600" b="1" dirty="0">
                <a:solidFill>
                  <a:schemeClr val="tx1"/>
                </a:solidFill>
              </a:rPr>
              <a:t>Assessment delle caratteristiche delle comunità</a:t>
            </a:r>
            <a:r>
              <a:rPr lang="it-IT" sz="5600" dirty="0">
                <a:solidFill>
                  <a:schemeClr val="tx1"/>
                </a:solidFill>
              </a:rPr>
              <a:t>, dei gruppi e delle persone sui quali si è chiamati ad </a:t>
            </a:r>
            <a:r>
              <a:rPr lang="it-IT" sz="5600" b="1" dirty="0">
                <a:solidFill>
                  <a:schemeClr val="tx1"/>
                </a:solidFill>
              </a:rPr>
              <a:t>intervenire</a:t>
            </a:r>
            <a:r>
              <a:rPr lang="it-IT" sz="5600" dirty="0">
                <a:solidFill>
                  <a:schemeClr val="tx1"/>
                </a:solidFill>
              </a:rPr>
              <a:t> (risorse e bisogni)</a:t>
            </a:r>
          </a:p>
          <a:p>
            <a:r>
              <a:rPr lang="it-IT" sz="5600" b="1" dirty="0">
                <a:solidFill>
                  <a:schemeClr val="tx1"/>
                </a:solidFill>
              </a:rPr>
              <a:t>Assessment dei rischi di disturbi psicologici maggiori </a:t>
            </a:r>
            <a:r>
              <a:rPr lang="it-IT" sz="5600" dirty="0">
                <a:solidFill>
                  <a:schemeClr val="tx1"/>
                </a:solidFill>
              </a:rPr>
              <a:t>(ad esempio, stress post-traumatico)</a:t>
            </a:r>
          </a:p>
          <a:p>
            <a:r>
              <a:rPr lang="it-IT" sz="5600" b="1" dirty="0">
                <a:solidFill>
                  <a:schemeClr val="tx1"/>
                </a:solidFill>
              </a:rPr>
              <a:t>Progettazione e attuazione di interventi di sostegno</a:t>
            </a:r>
            <a:r>
              <a:rPr lang="it-IT" sz="5600" dirty="0">
                <a:solidFill>
                  <a:schemeClr val="tx1"/>
                </a:solidFill>
              </a:rPr>
              <a:t> diretto nella gestione della vita quotidiana nei ricoveri di emergenza</a:t>
            </a:r>
          </a:p>
          <a:p>
            <a:r>
              <a:rPr lang="it-IT" sz="5600" b="1" dirty="0">
                <a:solidFill>
                  <a:schemeClr val="tx1"/>
                </a:solidFill>
              </a:rPr>
              <a:t>Valutazione delle condizioni psicologiche delle vittime </a:t>
            </a:r>
            <a:r>
              <a:rPr lang="it-IT" sz="5600" dirty="0">
                <a:solidFill>
                  <a:schemeClr val="tx1"/>
                </a:solidFill>
              </a:rPr>
              <a:t>di situazioni critiche e traumatiche</a:t>
            </a:r>
          </a:p>
          <a:p>
            <a:r>
              <a:rPr lang="it-IT" sz="5600" b="1" dirty="0">
                <a:solidFill>
                  <a:schemeClr val="tx1"/>
                </a:solidFill>
              </a:rPr>
              <a:t>Interventi specifici di decompressione emotiva</a:t>
            </a:r>
            <a:r>
              <a:rPr lang="it-IT" sz="5600" dirty="0">
                <a:solidFill>
                  <a:schemeClr val="tx1"/>
                </a:solidFill>
              </a:rPr>
              <a:t>, rielaborazione dei vissuti e supervisione dei processi decisionali e relazionali per operatori dell’emergenza</a:t>
            </a:r>
          </a:p>
          <a:p>
            <a:r>
              <a:rPr lang="it-IT" sz="5600" b="1" dirty="0">
                <a:solidFill>
                  <a:schemeClr val="tx1"/>
                </a:solidFill>
              </a:rPr>
              <a:t>Assistenza ai minori e adulti disponibili a forme di affido temporaneo </a:t>
            </a:r>
            <a:r>
              <a:rPr lang="it-IT" sz="5600" dirty="0">
                <a:solidFill>
                  <a:schemeClr val="tx1"/>
                </a:solidFill>
              </a:rPr>
              <a:t>nel caso di particolari eventi catastrofici (eventi bellici, terremoti);</a:t>
            </a:r>
          </a:p>
          <a:p>
            <a:r>
              <a:rPr lang="it-IT" sz="5600" b="1" dirty="0">
                <a:solidFill>
                  <a:schemeClr val="tx1"/>
                </a:solidFill>
              </a:rPr>
              <a:t>Sostegno psicologico </a:t>
            </a:r>
            <a:r>
              <a:rPr lang="it-IT" sz="5600" dirty="0">
                <a:solidFill>
                  <a:schemeClr val="tx1"/>
                </a:solidFill>
              </a:rPr>
              <a:t>e counselling sui minori che hanno vissuto esperienze traumatiche</a:t>
            </a:r>
          </a:p>
          <a:p>
            <a:r>
              <a:rPr lang="it-IT" sz="5600" b="1" dirty="0">
                <a:solidFill>
                  <a:schemeClr val="tx1"/>
                </a:solidFill>
              </a:rPr>
              <a:t>Aiuto ai vari tipi di vittime </a:t>
            </a:r>
            <a:r>
              <a:rPr lang="it-IT" sz="5600" dirty="0">
                <a:solidFill>
                  <a:schemeClr val="tx1"/>
                </a:solidFill>
              </a:rPr>
              <a:t>nello sviluppo di risposte resilienti</a:t>
            </a:r>
          </a:p>
          <a:p>
            <a:r>
              <a:rPr lang="it-IT" sz="5600" b="1" dirty="0">
                <a:solidFill>
                  <a:schemeClr val="tx1"/>
                </a:solidFill>
              </a:rPr>
              <a:t>Consulenza nella preparazione dei piani di emergenza operativi</a:t>
            </a:r>
          </a:p>
          <a:p>
            <a:r>
              <a:rPr lang="it-IT" sz="5600" b="1" dirty="0">
                <a:solidFill>
                  <a:schemeClr val="tx1"/>
                </a:solidFill>
              </a:rPr>
              <a:t>Formazione psicosociale </a:t>
            </a:r>
            <a:r>
              <a:rPr lang="it-IT" sz="5600" dirty="0">
                <a:solidFill>
                  <a:schemeClr val="tx1"/>
                </a:solidFill>
              </a:rPr>
              <a:t>degli operatori dell’emergenza</a:t>
            </a:r>
          </a:p>
          <a:p>
            <a:endParaRPr lang="it-IT" sz="5600" dirty="0"/>
          </a:p>
          <a:p>
            <a:endParaRPr lang="it-IT" dirty="0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xmlns="" id="{7FDBA255-70E0-4DD7-8741-B2158F299AAF}"/>
              </a:ext>
            </a:extLst>
          </p:cNvPr>
          <p:cNvSpPr txBox="1">
            <a:spLocks/>
          </p:cNvSpPr>
          <p:nvPr/>
        </p:nvSpPr>
        <p:spPr>
          <a:xfrm>
            <a:off x="6361149" y="3551275"/>
            <a:ext cx="5800058" cy="32384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5600" b="1" i="1" dirty="0"/>
              <a:t>Dove lavorare?</a:t>
            </a:r>
          </a:p>
          <a:p>
            <a:pPr marL="0" indent="0">
              <a:buNone/>
            </a:pPr>
            <a:r>
              <a:rPr lang="it-IT" sz="5600" i="1" u="sng" dirty="0"/>
              <a:t>Lo psicologo delle emergenze può operare</a:t>
            </a:r>
          </a:p>
          <a:p>
            <a:r>
              <a:rPr lang="it-IT" sz="5600" dirty="0"/>
              <a:t>come dipendente del SSN in particolare nel Dipartimento emergenze delle ASL </a:t>
            </a:r>
          </a:p>
          <a:p>
            <a:r>
              <a:rPr lang="it-IT" sz="5600" dirty="0"/>
              <a:t>nei ruoli della Polizia di stato, previo concorso pubblico </a:t>
            </a:r>
          </a:p>
          <a:p>
            <a:r>
              <a:rPr lang="it-IT" sz="5600" dirty="0"/>
              <a:t>nei ruoli delle Forze armate</a:t>
            </a:r>
          </a:p>
          <a:p>
            <a:r>
              <a:rPr lang="it-IT" sz="5600" dirty="0"/>
              <a:t>come libero professionista, singolo o nell’ambito di società di consulenza, per attività di formazione psicosociale sui temi delle emergenze dei vari tipi di soccorritori</a:t>
            </a:r>
          </a:p>
          <a:p>
            <a:r>
              <a:rPr lang="it-IT" sz="5600" dirty="0"/>
              <a:t>come consulente di reperibilità presso il 118 e il Pronto Soccorso Ospedaliero. </a:t>
            </a:r>
          </a:p>
          <a:p>
            <a:r>
              <a:rPr lang="it-IT" sz="5600" dirty="0"/>
              <a:t>come ricercatore in centri studi e ricerche pubblici e privati e presso l’università.</a:t>
            </a:r>
          </a:p>
          <a:p>
            <a:pPr marL="0" indent="0">
              <a:buNone/>
            </a:pPr>
            <a:r>
              <a:rPr lang="it-IT" sz="3200" dirty="0"/>
              <a:t>                                                                                                     *SIPEM, Società Italiana di Psicologia dell’emergenza</a:t>
            </a:r>
          </a:p>
          <a:p>
            <a:endParaRPr lang="it-IT" sz="56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D5DCBA3D-3BCC-4910-ADCC-3B0055F8F9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4AED2D71-29A4-4752-8951-AF69C983A037}"/>
              </a:ext>
            </a:extLst>
          </p:cNvPr>
          <p:cNvSpPr txBox="1"/>
          <p:nvPr/>
        </p:nvSpPr>
        <p:spPr>
          <a:xfrm>
            <a:off x="6361149" y="1381473"/>
            <a:ext cx="5800059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1400" b="1" i="1" dirty="0"/>
              <a:t>Cosa studiare?</a:t>
            </a:r>
          </a:p>
          <a:p>
            <a:pPr marL="0" indent="0">
              <a:buNone/>
            </a:pPr>
            <a:endParaRPr lang="it-IT" sz="1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Laurea Magistrale in Psicologia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Tirocinio nell’ambito della psicologia clinica, dello sviluppo, della psicologia sociale e delle organizzazioni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Abilitazione alla professione e Iscrizione all’Albo (</a:t>
            </a:r>
            <a:r>
              <a:rPr lang="it-IT" sz="1400" dirty="0" err="1"/>
              <a:t>sez.A</a:t>
            </a:r>
            <a:r>
              <a:rPr lang="it-IT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Master o Corsi di Alta formazione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Per le attività di tipo terapeutico nella fase post-emergenza si richiede il titolo di una delle Scuole di specializzazione</a:t>
            </a:r>
          </a:p>
        </p:txBody>
      </p:sp>
      <p:pic>
        <p:nvPicPr>
          <p:cNvPr id="12" name="Elemento grafico 11" descr="Ambulanza contorno">
            <a:extLst>
              <a:ext uri="{FF2B5EF4-FFF2-40B4-BE49-F238E27FC236}">
                <a16:creationId xmlns:a16="http://schemas.microsoft.com/office/drawing/2014/main" xmlns="" id="{B380EBC3-3484-4DEB-82FF-1707486B7B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86266" y="542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626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115BCB2-192E-4D51-BF15-8CC746A1B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626" y="649885"/>
            <a:ext cx="8911687" cy="976897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/>
              <a:t>Intervento psicologico nell’ambito dello sport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C70C4AA-D86C-4208-8FCF-54346A2F6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117" y="1403498"/>
            <a:ext cx="5804883" cy="530564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5200" b="1" i="1" dirty="0">
                <a:solidFill>
                  <a:schemeClr val="tx1"/>
                </a:solidFill>
              </a:rPr>
              <a:t>Tra le principali attività professionali vi sono:</a:t>
            </a:r>
          </a:p>
          <a:p>
            <a:pPr marL="0" indent="0">
              <a:buNone/>
            </a:pPr>
            <a:endParaRPr lang="it-IT" sz="5200" dirty="0">
              <a:solidFill>
                <a:schemeClr val="tx1"/>
              </a:solidFill>
            </a:endParaRPr>
          </a:p>
          <a:p>
            <a:pPr algn="just"/>
            <a:r>
              <a:rPr lang="it-IT" sz="5200" b="1" dirty="0">
                <a:solidFill>
                  <a:schemeClr val="tx1"/>
                </a:solidFill>
              </a:rPr>
              <a:t>Assesment delle caratteristiche psicofisiche</a:t>
            </a:r>
            <a:r>
              <a:rPr lang="it-IT" sz="5200" dirty="0">
                <a:solidFill>
                  <a:schemeClr val="tx1"/>
                </a:solidFill>
              </a:rPr>
              <a:t>, motivazionali e di personalità degli </a:t>
            </a:r>
            <a:r>
              <a:rPr lang="it-IT" sz="5200" b="1" dirty="0">
                <a:solidFill>
                  <a:schemeClr val="tx1"/>
                </a:solidFill>
              </a:rPr>
              <a:t>sportivi</a:t>
            </a:r>
            <a:r>
              <a:rPr lang="it-IT" sz="5200" dirty="0">
                <a:solidFill>
                  <a:schemeClr val="tx1"/>
                </a:solidFill>
              </a:rPr>
              <a:t> e monitoraggio delle loro prestazioni</a:t>
            </a:r>
          </a:p>
          <a:p>
            <a:pPr algn="just"/>
            <a:r>
              <a:rPr lang="it-IT" sz="5200" b="1" dirty="0">
                <a:solidFill>
                  <a:schemeClr val="tx1"/>
                </a:solidFill>
              </a:rPr>
              <a:t>Training individuale </a:t>
            </a:r>
            <a:r>
              <a:rPr lang="it-IT" sz="5200" dirty="0">
                <a:solidFill>
                  <a:schemeClr val="tx1"/>
                </a:solidFill>
              </a:rPr>
              <a:t>per l’incremento di abilità cognitive (attenzione, concentrazione, ecc.) coinvolte nelle prestazioni</a:t>
            </a:r>
          </a:p>
          <a:p>
            <a:pPr algn="just"/>
            <a:r>
              <a:rPr lang="it-IT" sz="5200" b="1" dirty="0">
                <a:solidFill>
                  <a:schemeClr val="tx1"/>
                </a:solidFill>
              </a:rPr>
              <a:t>Counselling per lo sviluppo di strategie</a:t>
            </a:r>
            <a:r>
              <a:rPr lang="it-IT" sz="5200" dirty="0">
                <a:solidFill>
                  <a:schemeClr val="tx1"/>
                </a:solidFill>
              </a:rPr>
              <a:t> atte a superare le difficoltà nella competizione e migliorare le performances</a:t>
            </a:r>
          </a:p>
          <a:p>
            <a:pPr algn="just"/>
            <a:r>
              <a:rPr lang="it-IT" sz="5200" b="1" dirty="0">
                <a:solidFill>
                  <a:schemeClr val="tx1"/>
                </a:solidFill>
              </a:rPr>
              <a:t>Counselling agli atleti per acquisire strategie mentali adatte </a:t>
            </a:r>
            <a:r>
              <a:rPr lang="it-IT" sz="5200" dirty="0">
                <a:solidFill>
                  <a:schemeClr val="tx1"/>
                </a:solidFill>
              </a:rPr>
              <a:t>a superare battute d’arresto psicofisiche, motivazionali ed emotive, gestire situazioni di stress, ottimizzare il recupero post-infortunio, migliorare la percezione di auto – efficacia</a:t>
            </a:r>
          </a:p>
          <a:p>
            <a:pPr algn="just"/>
            <a:r>
              <a:rPr lang="it-IT" sz="5200" b="1" dirty="0">
                <a:solidFill>
                  <a:schemeClr val="tx1"/>
                </a:solidFill>
              </a:rPr>
              <a:t>Assistenza agli istruttori e allenatori </a:t>
            </a:r>
            <a:r>
              <a:rPr lang="it-IT" sz="5200" dirty="0">
                <a:solidFill>
                  <a:schemeClr val="tx1"/>
                </a:solidFill>
              </a:rPr>
              <a:t>per potenziare la coesione di squadra, le funzioni di leadership e le comunicazioni infragruppo</a:t>
            </a:r>
          </a:p>
          <a:p>
            <a:pPr algn="just"/>
            <a:r>
              <a:rPr lang="it-IT" sz="5200" b="1" dirty="0">
                <a:solidFill>
                  <a:schemeClr val="tx1"/>
                </a:solidFill>
              </a:rPr>
              <a:t>Consulenza psicosociale e organizzativa per il management delle attività </a:t>
            </a:r>
            <a:r>
              <a:rPr lang="it-IT" sz="5200" dirty="0">
                <a:solidFill>
                  <a:schemeClr val="tx1"/>
                </a:solidFill>
              </a:rPr>
              <a:t>nell’ambito di società sportive, di centri specialistici delle federazioni sportive, di grandi impianti sportivi</a:t>
            </a:r>
          </a:p>
          <a:p>
            <a:pPr algn="just"/>
            <a:r>
              <a:rPr lang="it-IT" sz="5200" b="1" dirty="0">
                <a:solidFill>
                  <a:schemeClr val="tx1"/>
                </a:solidFill>
              </a:rPr>
              <a:t>Progettazione, realizzazione e valutazione di programmi di esercizio fisico </a:t>
            </a:r>
            <a:r>
              <a:rPr lang="it-IT" sz="5200" dirty="0">
                <a:solidFill>
                  <a:schemeClr val="tx1"/>
                </a:solidFill>
              </a:rPr>
              <a:t>e di educazione sportiva per migliorare lo stato di benessere di specifiche categorie di persone (bambini, adolescenti, giovani, adulti, anziani) e in vari contesti educativi, scolastici, organizzazioni di lavoro e sociali</a:t>
            </a:r>
          </a:p>
          <a:p>
            <a:pPr algn="just"/>
            <a:r>
              <a:rPr lang="it-IT" sz="5200" b="1" dirty="0">
                <a:solidFill>
                  <a:schemeClr val="tx1"/>
                </a:solidFill>
              </a:rPr>
              <a:t>Progettazione e realizzazione di ricerche valutative </a:t>
            </a:r>
            <a:r>
              <a:rPr lang="it-IT" sz="5200" dirty="0">
                <a:solidFill>
                  <a:schemeClr val="tx1"/>
                </a:solidFill>
              </a:rPr>
              <a:t>e di indagini sui fattori psicofisici, motivazionali, relazionali che influenzano la prestazione, la persistenza dell’impegno nelle attività, lo sviluppo delle abilità psicomotorie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6E3E7CE0-8AE0-4878-833F-C7627E56DC21}"/>
              </a:ext>
            </a:extLst>
          </p:cNvPr>
          <p:cNvSpPr txBox="1"/>
          <p:nvPr/>
        </p:nvSpPr>
        <p:spPr>
          <a:xfrm>
            <a:off x="6335530" y="3219778"/>
            <a:ext cx="5565353" cy="31085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i="1" dirty="0"/>
              <a:t>Dove lavorare?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Scuola primaria e secondaria di primo e secondo grado per programmi di educazione sportiva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Servizi per l’infanzia e l’adolescenza degli Enti locali e servizi socio-sanitari delle ASL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Associazioni sportive universitarie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Ricercatore presso centri studi e ricerche pubblici e privati e presso l’università.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/>
          </a:p>
          <a:p>
            <a:r>
              <a:rPr lang="it-IT" sz="1400" u="sng" dirty="0"/>
              <a:t>In genere opera come libero professionista </a:t>
            </a:r>
            <a:r>
              <a:rPr lang="it-IT" sz="1400" dirty="0"/>
              <a:t>singolo o nell’ambito di società di consulenza che offrono servizi psicologici: a società professionistiche, ai settori giovanili delle varie federazioni sportive, a singoli atleti, centri e società di fitness ecc.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AFB6368A-1115-4AE2-9EB0-505AC4EB750A}"/>
              </a:ext>
            </a:extLst>
          </p:cNvPr>
          <p:cNvSpPr txBox="1"/>
          <p:nvPr/>
        </p:nvSpPr>
        <p:spPr>
          <a:xfrm>
            <a:off x="6335529" y="1438571"/>
            <a:ext cx="5565354" cy="16312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600" b="1" i="1" dirty="0"/>
              <a:t>Cosa studiare?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Laurea Magistrale in Psicologia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Tirocinio professionale svolto nelle aree professionali tipiche della psicofisiologia, della psicologia clinica, dell’educazione, sociale e delle organizzazioni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Abilitazione alla professione e Iscrizione all’Albo (</a:t>
            </a:r>
            <a:r>
              <a:rPr lang="it-IT" sz="1400" dirty="0" err="1"/>
              <a:t>sez.A</a:t>
            </a:r>
            <a:r>
              <a:rPr lang="it-IT" sz="1400" dirty="0"/>
              <a:t>)</a:t>
            </a:r>
            <a:endParaRPr lang="it-IT" sz="1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Corsi di Alta formazione o Master Universitari</a:t>
            </a:r>
            <a:endParaRPr lang="it-IT" sz="1400" b="1" i="1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C0C3D49E-EF3D-406E-8F96-829E9AB5F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06C0C707-ED01-4D26-9982-7FBCCA916435}"/>
              </a:ext>
            </a:extLst>
          </p:cNvPr>
          <p:cNvSpPr txBox="1"/>
          <p:nvPr/>
        </p:nvSpPr>
        <p:spPr>
          <a:xfrm>
            <a:off x="9249439" y="6478312"/>
            <a:ext cx="294256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900" dirty="0">
                <a:solidFill>
                  <a:schemeClr val="tx1"/>
                </a:solidFill>
              </a:rPr>
              <a:t>*AIPS, Associazione Italiana Psicologia dello Sport</a:t>
            </a:r>
          </a:p>
        </p:txBody>
      </p:sp>
      <p:pic>
        <p:nvPicPr>
          <p:cNvPr id="11" name="Elemento grafico 10" descr="Goal calcio con riempimento a tinta unita">
            <a:extLst>
              <a:ext uri="{FF2B5EF4-FFF2-40B4-BE49-F238E27FC236}">
                <a16:creationId xmlns:a16="http://schemas.microsoft.com/office/drawing/2014/main" xmlns="" id="{12B20D32-6A27-44EF-AAEB-8AA0AAB55E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78228" y="-120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800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1EBA1A1-0523-4E4D-8F5F-A3307679E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7415" y="719429"/>
            <a:ext cx="9207794" cy="630532"/>
          </a:xfrm>
        </p:spPr>
        <p:txBody>
          <a:bodyPr>
            <a:normAutofit/>
          </a:bodyPr>
          <a:lstStyle/>
          <a:p>
            <a:r>
              <a:rPr lang="it-IT" sz="3200" dirty="0"/>
              <a:t>Intervento psicologico in ambito penitenziario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A2CE670-AA99-460E-B3A0-44216D1F7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58" y="1399722"/>
            <a:ext cx="5822840" cy="53303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2200" b="1" i="1" dirty="0">
                <a:solidFill>
                  <a:schemeClr val="tx1"/>
                </a:solidFill>
              </a:rPr>
              <a:t>Tra le principali attività professionali vi sono:</a:t>
            </a:r>
            <a:endParaRPr lang="it-IT" sz="1900" b="1" i="1" dirty="0">
              <a:solidFill>
                <a:schemeClr val="tx1"/>
              </a:solidFill>
            </a:endParaRPr>
          </a:p>
          <a:p>
            <a:r>
              <a:rPr lang="it-IT" sz="2200" b="1" i="1" dirty="0">
                <a:solidFill>
                  <a:schemeClr val="tx1"/>
                </a:solidFill>
              </a:rPr>
              <a:t>Osservazione,</a:t>
            </a:r>
            <a:r>
              <a:rPr lang="it-IT" sz="2200" b="1" dirty="0">
                <a:solidFill>
                  <a:schemeClr val="tx1"/>
                </a:solidFill>
              </a:rPr>
              <a:t> con relativa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b="1" i="1" dirty="0">
                <a:solidFill>
                  <a:schemeClr val="tx1"/>
                </a:solidFill>
              </a:rPr>
              <a:t>diagnosi,</a:t>
            </a:r>
            <a:r>
              <a:rPr lang="it-IT" sz="2200" dirty="0">
                <a:solidFill>
                  <a:schemeClr val="tx1"/>
                </a:solidFill>
              </a:rPr>
              <a:t> del recluso al fine di individuare le problematiche di carattere intrapsichico e relazionali</a:t>
            </a:r>
          </a:p>
          <a:p>
            <a:r>
              <a:rPr lang="it-IT" sz="2200" b="1" dirty="0">
                <a:solidFill>
                  <a:schemeClr val="tx1"/>
                </a:solidFill>
              </a:rPr>
              <a:t>Assessment,</a:t>
            </a:r>
            <a:r>
              <a:rPr lang="it-IT" sz="2200" dirty="0">
                <a:solidFill>
                  <a:schemeClr val="tx1"/>
                </a:solidFill>
              </a:rPr>
              <a:t> diagnosi e consulenza psicologica per </a:t>
            </a:r>
            <a:r>
              <a:rPr lang="it-IT" sz="2200" b="1" dirty="0">
                <a:solidFill>
                  <a:schemeClr val="tx1"/>
                </a:solidFill>
              </a:rPr>
              <a:t>reclusi ad alto rischio </a:t>
            </a:r>
            <a:r>
              <a:rPr lang="it-IT" sz="2200" dirty="0">
                <a:solidFill>
                  <a:schemeClr val="tx1"/>
                </a:solidFill>
              </a:rPr>
              <a:t>di sindromi di disadattamento carcerario</a:t>
            </a:r>
          </a:p>
          <a:p>
            <a:r>
              <a:rPr lang="it-IT" sz="2200" b="1" dirty="0">
                <a:solidFill>
                  <a:schemeClr val="tx1"/>
                </a:solidFill>
              </a:rPr>
              <a:t>Consulenza psicologica </a:t>
            </a:r>
            <a:r>
              <a:rPr lang="it-IT" sz="2200" dirty="0">
                <a:solidFill>
                  <a:schemeClr val="tx1"/>
                </a:solidFill>
              </a:rPr>
              <a:t>per le decisioni sul trattamento penitenziario intramurario</a:t>
            </a:r>
          </a:p>
          <a:p>
            <a:r>
              <a:rPr lang="it-IT" sz="2200" b="1" dirty="0">
                <a:solidFill>
                  <a:schemeClr val="tx1"/>
                </a:solidFill>
              </a:rPr>
              <a:t>Assistenza e presa in carico di tossicodipendenti, alcolisti e detenuti affetti da HIV</a:t>
            </a:r>
            <a:r>
              <a:rPr lang="it-IT" sz="2200" dirty="0">
                <a:solidFill>
                  <a:schemeClr val="tx1"/>
                </a:solidFill>
              </a:rPr>
              <a:t>, in stretta collaborazione con gli operatori del SERT</a:t>
            </a:r>
          </a:p>
          <a:p>
            <a:r>
              <a:rPr lang="it-IT" sz="2200" b="1" dirty="0">
                <a:solidFill>
                  <a:schemeClr val="tx1"/>
                </a:solidFill>
              </a:rPr>
              <a:t>Formazione psicosociale del personale </a:t>
            </a:r>
            <a:r>
              <a:rPr lang="it-IT" sz="2200" dirty="0">
                <a:solidFill>
                  <a:schemeClr val="tx1"/>
                </a:solidFill>
              </a:rPr>
              <a:t>penitenziario e aggiornamento sulle modalità di recupero e reintegrazione sociale dei detenuti</a:t>
            </a:r>
          </a:p>
          <a:p>
            <a:r>
              <a:rPr lang="it-IT" sz="2200" b="1" dirty="0">
                <a:solidFill>
                  <a:schemeClr val="tx1"/>
                </a:solidFill>
              </a:rPr>
              <a:t>Trattamento psicologico </a:t>
            </a:r>
            <a:r>
              <a:rPr lang="it-IT" sz="2200" dirty="0">
                <a:solidFill>
                  <a:schemeClr val="tx1"/>
                </a:solidFill>
              </a:rPr>
              <a:t>(terapeutico/riabilitativo) del condannato finalizzato al superamento del disagio psichico, alla prevenzione di gesti suicidari o auto o etero-lesivi</a:t>
            </a:r>
          </a:p>
          <a:p>
            <a:r>
              <a:rPr lang="it-IT" sz="2200" b="1" dirty="0">
                <a:solidFill>
                  <a:schemeClr val="tx1"/>
                </a:solidFill>
              </a:rPr>
              <a:t>Interventi riabilitativi per ridurre la recidiva </a:t>
            </a:r>
            <a:r>
              <a:rPr lang="it-IT" sz="2200" dirty="0">
                <a:solidFill>
                  <a:schemeClr val="tx1"/>
                </a:solidFill>
              </a:rPr>
              <a:t>e abilitare la persona alla partecipazione sociale</a:t>
            </a:r>
          </a:p>
          <a:p>
            <a:r>
              <a:rPr lang="it-IT" sz="2200" dirty="0">
                <a:solidFill>
                  <a:schemeClr val="tx1"/>
                </a:solidFill>
              </a:rPr>
              <a:t>Partecipazione al </a:t>
            </a:r>
            <a:r>
              <a:rPr lang="it-IT" sz="2200" b="1" dirty="0">
                <a:solidFill>
                  <a:schemeClr val="tx1"/>
                </a:solidFill>
              </a:rPr>
              <a:t>Consiglio </a:t>
            </a:r>
            <a:r>
              <a:rPr lang="it-IT" sz="2200" b="1" i="1" dirty="0">
                <a:solidFill>
                  <a:schemeClr val="tx1"/>
                </a:solidFill>
              </a:rPr>
              <a:t>di sorveglianza </a:t>
            </a:r>
            <a:r>
              <a:rPr lang="it-IT" sz="2200" dirty="0">
                <a:solidFill>
                  <a:schemeClr val="tx1"/>
                </a:solidFill>
              </a:rPr>
              <a:t>per valutare l’utilizzo di particolari regimi di sorveglianza e al </a:t>
            </a:r>
            <a:r>
              <a:rPr lang="it-IT" sz="2200" b="1" i="1" dirty="0">
                <a:solidFill>
                  <a:schemeClr val="tx1"/>
                </a:solidFill>
              </a:rPr>
              <a:t>Servizio di Accoglienza p</a:t>
            </a:r>
            <a:r>
              <a:rPr lang="it-IT" sz="2200" dirty="0">
                <a:solidFill>
                  <a:schemeClr val="tx1"/>
                </a:solidFill>
              </a:rPr>
              <a:t>er tutelare l’incolumità psicologica e fisica delle persone al primo ingresso nel penitenziario.</a:t>
            </a:r>
          </a:p>
          <a:p>
            <a:pPr marL="0" indent="0">
              <a:buNone/>
            </a:pPr>
            <a:endParaRPr lang="it-IT" sz="1600" dirty="0">
              <a:solidFill>
                <a:schemeClr val="tx1"/>
              </a:solidFill>
            </a:endParaRPr>
          </a:p>
          <a:p>
            <a:endParaRPr lang="it-IT" dirty="0"/>
          </a:p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817C29DF-531E-463E-A065-253E5B890224}"/>
              </a:ext>
            </a:extLst>
          </p:cNvPr>
          <p:cNvSpPr txBox="1"/>
          <p:nvPr/>
        </p:nvSpPr>
        <p:spPr>
          <a:xfrm>
            <a:off x="6232577" y="1541905"/>
            <a:ext cx="5822842" cy="16312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i="1" dirty="0"/>
              <a:t>Cosa studiare?</a:t>
            </a:r>
          </a:p>
          <a:p>
            <a:pPr marL="285755" indent="-285755">
              <a:buFont typeface="Arial" panose="020B0604020202020204" pitchFamily="34" charset="0"/>
              <a:buChar char="•"/>
            </a:pPr>
            <a:r>
              <a:rPr lang="it-IT" sz="1400" dirty="0"/>
              <a:t>Laurea Magistrale</a:t>
            </a:r>
          </a:p>
          <a:p>
            <a:pPr marL="285755" indent="-285755">
              <a:buFont typeface="Arial" panose="020B0604020202020204" pitchFamily="34" charset="0"/>
              <a:buChar char="•"/>
            </a:pPr>
            <a:r>
              <a:rPr lang="it-IT" sz="1400" dirty="0"/>
              <a:t>Tirocinio nell’ambito della Psicologia Giuridica e penitenziaria</a:t>
            </a:r>
          </a:p>
          <a:p>
            <a:pPr marL="285755" indent="-285755">
              <a:buFont typeface="Arial" panose="020B0604020202020204" pitchFamily="34" charset="0"/>
              <a:buChar char="•"/>
            </a:pPr>
            <a:r>
              <a:rPr lang="it-IT" sz="1400" dirty="0"/>
              <a:t>Abilitazione alla professione e Iscrizione all’Albo (</a:t>
            </a:r>
            <a:r>
              <a:rPr lang="it-IT" sz="1400" dirty="0" err="1"/>
              <a:t>sez.A</a:t>
            </a:r>
            <a:r>
              <a:rPr lang="it-IT" sz="1400" dirty="0"/>
              <a:t>)</a:t>
            </a:r>
          </a:p>
          <a:p>
            <a:pPr marL="285755" indent="-285755">
              <a:buFont typeface="Arial" panose="020B0604020202020204" pitchFamily="34" charset="0"/>
              <a:buChar char="•"/>
            </a:pPr>
            <a:r>
              <a:rPr lang="it-IT" sz="1400" dirty="0"/>
              <a:t>Corsi di alta formazione/Master</a:t>
            </a:r>
          </a:p>
          <a:p>
            <a:pPr marL="285755" indent="-285755">
              <a:buFont typeface="Arial" panose="020B0604020202020204" pitchFamily="34" charset="0"/>
              <a:buChar char="•"/>
            </a:pPr>
            <a:r>
              <a:rPr lang="it-IT" sz="1400" dirty="0"/>
              <a:t>Requisito: anni di esperienza come psicologo e conoscenza delle norme e procedure inerenti il sistema penale e giuridico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0198C901-DADB-4366-90AF-E3E93110B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AC05F204-1D11-43E5-A39A-E8663B9007A5}"/>
              </a:ext>
            </a:extLst>
          </p:cNvPr>
          <p:cNvSpPr txBox="1"/>
          <p:nvPr/>
        </p:nvSpPr>
        <p:spPr>
          <a:xfrm>
            <a:off x="6164985" y="3767607"/>
            <a:ext cx="5890434" cy="2462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1400" b="1" i="1" dirty="0"/>
              <a:t>Dove lavorare?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ASL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Carceri penitenziari e istituti d’Amministrazione penitenziaria (bando di selezione pubblica)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Inoltre può operare: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Come esperto presso il Tribunale di sorveglianza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Come esperto presso il Tribunale per i minorenni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Come ausiliario del Pubblico Ministero o del Giudice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Come componente privato  del Tribunale dei minorenni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Come Consulente Esperto dei Centri per la Giustizia Minorile e negli USSM (Uffici di Servizio Sociale Minori).</a:t>
            </a:r>
            <a:endParaRPr lang="it-IT" sz="1400" b="1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E14E377F-46BA-4854-9054-1DE7A4D9C671}"/>
              </a:ext>
            </a:extLst>
          </p:cNvPr>
          <p:cNvSpPr txBox="1"/>
          <p:nvPr/>
        </p:nvSpPr>
        <p:spPr>
          <a:xfrm>
            <a:off x="9026914" y="6407519"/>
            <a:ext cx="302850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900" dirty="0">
                <a:solidFill>
                  <a:schemeClr val="tx1"/>
                </a:solidFill>
              </a:rPr>
              <a:t>*SIPP, Società Italiana di Psicologia Penitenziaria</a:t>
            </a:r>
          </a:p>
        </p:txBody>
      </p:sp>
      <p:pic>
        <p:nvPicPr>
          <p:cNvPr id="12" name="Elemento grafico 11" descr="Manette contorno">
            <a:extLst>
              <a:ext uri="{FF2B5EF4-FFF2-40B4-BE49-F238E27FC236}">
                <a16:creationId xmlns:a16="http://schemas.microsoft.com/office/drawing/2014/main" xmlns="" id="{97D8782C-C6F9-4B21-9BD3-11339C85DB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65814" y="-2163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678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955E3E5-3E65-4764-8295-3845CC8F9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397" y="216524"/>
            <a:ext cx="6929685" cy="1280890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Intervento psicologico in ambito giuridico e forense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730E5E2-9E17-423C-AB42-4A62A45E7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561" y="1617296"/>
            <a:ext cx="5415678" cy="469157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it-IT" sz="4500" b="1" i="1" dirty="0">
                <a:solidFill>
                  <a:schemeClr val="tx1"/>
                </a:solidFill>
              </a:rPr>
              <a:t>Tra le principali attività professionali vi sono:</a:t>
            </a:r>
          </a:p>
          <a:p>
            <a:pPr marL="0" indent="0">
              <a:buNone/>
            </a:pPr>
            <a:endParaRPr lang="it-IT" i="1" dirty="0">
              <a:solidFill>
                <a:schemeClr val="tx1"/>
              </a:solidFill>
            </a:endParaRPr>
          </a:p>
          <a:p>
            <a:r>
              <a:rPr lang="it-IT" sz="4000" dirty="0">
                <a:solidFill>
                  <a:schemeClr val="tx1"/>
                </a:solidFill>
              </a:rPr>
              <a:t>Svolgimento, in qualità di perito, in ambito penale, di </a:t>
            </a:r>
            <a:r>
              <a:rPr lang="it-IT" sz="4000" b="1" dirty="0">
                <a:solidFill>
                  <a:schemeClr val="tx1"/>
                </a:solidFill>
              </a:rPr>
              <a:t>perizie</a:t>
            </a:r>
            <a:r>
              <a:rPr lang="it-IT" sz="4000" dirty="0">
                <a:solidFill>
                  <a:schemeClr val="tx1"/>
                </a:solidFill>
              </a:rPr>
              <a:t> su nomina del giudice</a:t>
            </a:r>
          </a:p>
          <a:p>
            <a:r>
              <a:rPr lang="it-IT" sz="4000" dirty="0">
                <a:solidFill>
                  <a:schemeClr val="tx1"/>
                </a:solidFill>
              </a:rPr>
              <a:t>Svolgimento, in ambito civile, di </a:t>
            </a:r>
            <a:r>
              <a:rPr lang="it-IT" sz="4000" b="1" dirty="0">
                <a:solidFill>
                  <a:schemeClr val="tx1"/>
                </a:solidFill>
              </a:rPr>
              <a:t>consulenze</a:t>
            </a:r>
            <a:r>
              <a:rPr lang="it-IT" sz="4000" dirty="0">
                <a:solidFill>
                  <a:schemeClr val="tx1"/>
                </a:solidFill>
              </a:rPr>
              <a:t> tecnico – giudiziarie in qualità di </a:t>
            </a:r>
            <a:r>
              <a:rPr lang="it-IT" sz="4000" b="1" dirty="0">
                <a:solidFill>
                  <a:schemeClr val="tx1"/>
                </a:solidFill>
              </a:rPr>
              <a:t>CTU</a:t>
            </a:r>
            <a:r>
              <a:rPr lang="it-IT" sz="4000" dirty="0">
                <a:solidFill>
                  <a:schemeClr val="tx1"/>
                </a:solidFill>
              </a:rPr>
              <a:t> (Consulente Tecnico d’Ufficio); </a:t>
            </a:r>
            <a:r>
              <a:rPr lang="it-IT" sz="4000" b="1" dirty="0">
                <a:solidFill>
                  <a:schemeClr val="tx1"/>
                </a:solidFill>
              </a:rPr>
              <a:t>CTPM</a:t>
            </a:r>
            <a:r>
              <a:rPr lang="it-IT" sz="4000" dirty="0">
                <a:solidFill>
                  <a:schemeClr val="tx1"/>
                </a:solidFill>
              </a:rPr>
              <a:t> ( Consulente Tecnico del Pubblico Ministero) e di </a:t>
            </a:r>
            <a:r>
              <a:rPr lang="it-IT" sz="4000" b="1" dirty="0">
                <a:solidFill>
                  <a:schemeClr val="tx1"/>
                </a:solidFill>
              </a:rPr>
              <a:t>CTP</a:t>
            </a:r>
            <a:r>
              <a:rPr lang="it-IT" sz="4000" dirty="0">
                <a:solidFill>
                  <a:schemeClr val="tx1"/>
                </a:solidFill>
              </a:rPr>
              <a:t> (Consulente Tecnico di Parte) su nomina degli avvocati di parte</a:t>
            </a:r>
          </a:p>
          <a:p>
            <a:r>
              <a:rPr lang="it-IT" sz="4000" dirty="0">
                <a:solidFill>
                  <a:schemeClr val="tx1"/>
                </a:solidFill>
              </a:rPr>
              <a:t>Svolgimento di consulenze per la redazione di perizie per il </a:t>
            </a:r>
            <a:r>
              <a:rPr lang="it-IT" sz="4000" b="1" dirty="0">
                <a:solidFill>
                  <a:schemeClr val="tx1"/>
                </a:solidFill>
              </a:rPr>
              <a:t>tribunale ecclesiastico </a:t>
            </a:r>
            <a:r>
              <a:rPr lang="it-IT" sz="4000" dirty="0">
                <a:solidFill>
                  <a:schemeClr val="tx1"/>
                </a:solidFill>
              </a:rPr>
              <a:t>in processi canonici di nullità o di dispensa di matrimonio</a:t>
            </a:r>
          </a:p>
          <a:p>
            <a:r>
              <a:rPr lang="it-IT" sz="4000" dirty="0">
                <a:solidFill>
                  <a:schemeClr val="tx1"/>
                </a:solidFill>
              </a:rPr>
              <a:t>Attuazione di </a:t>
            </a:r>
            <a:r>
              <a:rPr lang="it-IT" sz="4000" b="1" dirty="0">
                <a:solidFill>
                  <a:schemeClr val="tx1"/>
                </a:solidFill>
              </a:rPr>
              <a:t>colloqui psicologici</a:t>
            </a:r>
            <a:r>
              <a:rPr lang="it-IT" sz="4000" dirty="0">
                <a:solidFill>
                  <a:schemeClr val="tx1"/>
                </a:solidFill>
              </a:rPr>
              <a:t>, somministrazione di test, osservazioni strutturate, visite domiciliari e collegiali per lo svolgimento delle attività peritali</a:t>
            </a:r>
          </a:p>
          <a:p>
            <a:r>
              <a:rPr lang="it-IT" sz="4000" b="1" dirty="0">
                <a:solidFill>
                  <a:schemeClr val="tx1"/>
                </a:solidFill>
              </a:rPr>
              <a:t>Consulenza psicologica per il dibattimento</a:t>
            </a:r>
            <a:r>
              <a:rPr lang="it-IT" sz="4000" dirty="0">
                <a:solidFill>
                  <a:schemeClr val="tx1"/>
                </a:solidFill>
              </a:rPr>
              <a:t> e presso i tribunali per i minorenni e i tribunali di sorveglianza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xmlns="" id="{9F7010D4-4B2F-4CCA-8C1D-B2C8CF3E2330}"/>
              </a:ext>
            </a:extLst>
          </p:cNvPr>
          <p:cNvSpPr txBox="1">
            <a:spLocks/>
          </p:cNvSpPr>
          <p:nvPr/>
        </p:nvSpPr>
        <p:spPr>
          <a:xfrm>
            <a:off x="6099545" y="1944044"/>
            <a:ext cx="5415678" cy="40633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3" indent="-228603" algn="l" defTabSz="914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10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17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24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30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7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43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51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57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 3" panose="05040102010807070707" pitchFamily="18" charset="2"/>
              <a:buChar char="´"/>
            </a:pPr>
            <a:r>
              <a:rPr lang="it-IT" sz="2300" b="1" dirty="0"/>
              <a:t>Assessment e diagnosi della personalità </a:t>
            </a:r>
            <a:r>
              <a:rPr lang="it-IT" sz="2300" dirty="0"/>
              <a:t>dell’imputato o delle persone ad alto rischio di aggressività sociale</a:t>
            </a:r>
          </a:p>
          <a:p>
            <a:pPr>
              <a:buClr>
                <a:schemeClr val="accent1"/>
              </a:buClr>
              <a:buFont typeface="Wingdings 3" panose="05040102010807070707" pitchFamily="18" charset="2"/>
              <a:buChar char="´"/>
            </a:pPr>
            <a:r>
              <a:rPr lang="it-IT" sz="2300" b="1" dirty="0"/>
              <a:t>Valutazione dell’idoneità e attendibilità della testimonianza;</a:t>
            </a:r>
            <a:r>
              <a:rPr lang="it-IT" sz="2300" dirty="0"/>
              <a:t> delle capacità genitoriali e dell’idoneità per l’adozione e affidamenti; della maturità, imputabilità e grado di responsabilità di minori autori di reato; dello stato psicologico della persona nei casi di interdizione, di proposta di amministrazione di sostegno ecc.</a:t>
            </a:r>
          </a:p>
          <a:p>
            <a:pPr>
              <a:buClr>
                <a:schemeClr val="accent1"/>
              </a:buClr>
              <a:buFont typeface="Wingdings 3" panose="05040102010807070707" pitchFamily="18" charset="2"/>
              <a:buChar char="´"/>
            </a:pPr>
            <a:r>
              <a:rPr lang="it-IT" sz="2300" b="1" dirty="0"/>
              <a:t>Valutazioni psicodiagnostiche per finalità pensionistiche</a:t>
            </a:r>
            <a:r>
              <a:rPr lang="it-IT" sz="2300" dirty="0"/>
              <a:t>, per l’idoneità al porto d’armi e valutazioni in merito al danno psichico e al danno esistenziale e morale</a:t>
            </a:r>
          </a:p>
          <a:p>
            <a:pPr>
              <a:buClr>
                <a:schemeClr val="accent1"/>
              </a:buClr>
              <a:buFont typeface="Wingdings 3" panose="05040102010807070707" pitchFamily="18" charset="2"/>
              <a:buChar char="´"/>
            </a:pPr>
            <a:r>
              <a:rPr lang="it-IT" sz="2300" b="1" dirty="0"/>
              <a:t>Consulenza psicologica e vigilanza in caso di affidamento preadottivo</a:t>
            </a:r>
            <a:r>
              <a:rPr lang="it-IT" sz="2300" dirty="0"/>
              <a:t>, affidamento a istituzioni, affidamento familiare</a:t>
            </a:r>
          </a:p>
          <a:p>
            <a:pPr>
              <a:buClr>
                <a:schemeClr val="accent1"/>
              </a:buClr>
              <a:buFont typeface="Wingdings 3" panose="05040102010807070707" pitchFamily="18" charset="2"/>
              <a:buChar char="´"/>
            </a:pPr>
            <a:r>
              <a:rPr lang="it-IT" sz="2300" b="1" dirty="0"/>
              <a:t>Ricerca sui processi cognitivi di rilievo giuridico</a:t>
            </a:r>
            <a:r>
              <a:rPr lang="it-IT" sz="2300" dirty="0"/>
              <a:t>, sui fenomeni di devianza, sul bullismo</a:t>
            </a:r>
            <a:r>
              <a:rPr lang="it-IT" sz="2300" dirty="0">
                <a:solidFill>
                  <a:prstClr val="white"/>
                </a:solidFill>
              </a:rPr>
              <a:t> </a:t>
            </a:r>
            <a:r>
              <a:rPr lang="it-IT" sz="2300" dirty="0"/>
              <a:t>presso l’Università o centri di studio pubblici e privati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65AA35C6-02E4-402E-9177-FA67A9F0F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pic>
        <p:nvPicPr>
          <p:cNvPr id="9" name="Elemento grafico 8" descr="Bilancia della giustizia con riempimento a tinta unita">
            <a:extLst>
              <a:ext uri="{FF2B5EF4-FFF2-40B4-BE49-F238E27FC236}">
                <a16:creationId xmlns:a16="http://schemas.microsoft.com/office/drawing/2014/main" xmlns="" id="{D9B6639F-FC11-47A0-BA0D-E4828BCB99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74978" y="-5743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504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>
            <a:extLst>
              <a:ext uri="{FF2B5EF4-FFF2-40B4-BE49-F238E27FC236}">
                <a16:creationId xmlns:a16="http://schemas.microsoft.com/office/drawing/2014/main" xmlns="" id="{9D46DD88-0219-42D5-B29D-78F20A32B9F7}"/>
              </a:ext>
            </a:extLst>
          </p:cNvPr>
          <p:cNvSpPr txBox="1">
            <a:spLocks/>
          </p:cNvSpPr>
          <p:nvPr/>
        </p:nvSpPr>
        <p:spPr>
          <a:xfrm>
            <a:off x="6487243" y="3532933"/>
            <a:ext cx="5415678" cy="31085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400" b="1" i="1" dirty="0"/>
              <a:t>Dove lavorare?</a:t>
            </a:r>
          </a:p>
          <a:p>
            <a:r>
              <a:rPr lang="it-IT" sz="1400" dirty="0"/>
              <a:t>Nei servizi psicologici delle ASL;</a:t>
            </a:r>
          </a:p>
          <a:p>
            <a:pPr marL="0" indent="0">
              <a:buNone/>
            </a:pPr>
            <a:r>
              <a:rPr lang="it-IT" sz="1400" dirty="0"/>
              <a:t>Può esercitare:</a:t>
            </a:r>
          </a:p>
          <a:p>
            <a:r>
              <a:rPr lang="it-IT" sz="1400" dirty="0"/>
              <a:t>Come libero professionista consulente per singoli cittadini o per professionisti del mondo medico – giuridico</a:t>
            </a:r>
          </a:p>
          <a:p>
            <a:r>
              <a:rPr lang="it-IT" sz="1400" dirty="0"/>
              <a:t>Come CTU, CTP – Esperto presso Tribunali Ordinario, Penale, Civile o Minorile</a:t>
            </a:r>
          </a:p>
          <a:p>
            <a:r>
              <a:rPr lang="it-IT" sz="1400" dirty="0"/>
              <a:t>Come esperto per i Tribunali di sorveglianza</a:t>
            </a:r>
          </a:p>
          <a:p>
            <a:r>
              <a:rPr lang="it-IT" sz="1400" dirty="0"/>
              <a:t>Come Consulente dei Centri per la Giustizia Minorile</a:t>
            </a:r>
          </a:p>
          <a:p>
            <a:r>
              <a:rPr lang="it-IT" sz="1400" dirty="0"/>
              <a:t>Come ricercatore presso l’Università o centri studi e ricerche pubblici e privati.</a:t>
            </a:r>
          </a:p>
          <a:p>
            <a:endParaRPr lang="it-IT" sz="20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3F405EB1-27FC-4FF5-872D-5864619E8E62}"/>
              </a:ext>
            </a:extLst>
          </p:cNvPr>
          <p:cNvSpPr/>
          <p:nvPr/>
        </p:nvSpPr>
        <p:spPr>
          <a:xfrm>
            <a:off x="560583" y="1606054"/>
            <a:ext cx="5415678" cy="3108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it-IT" sz="1400" b="1" i="1" dirty="0"/>
              <a:t>Cosa studiare?</a:t>
            </a:r>
          </a:p>
          <a:p>
            <a:pPr lvl="0"/>
            <a:endParaRPr lang="it-IT" sz="1400" b="1" i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it-IT" sz="1400" dirty="0"/>
              <a:t>Laurea Magistrale in Psicologia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it-IT" sz="1400" dirty="0"/>
              <a:t>Tirocinio nell’ambito della psicologia giuridica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it-IT" sz="1400" dirty="0"/>
              <a:t>Abilitazione alla professione e iscrizione all’Albo (</a:t>
            </a:r>
            <a:r>
              <a:rPr lang="it-IT" sz="1400" dirty="0" err="1"/>
              <a:t>sez.A</a:t>
            </a:r>
            <a:r>
              <a:rPr lang="it-IT" sz="1400" dirty="0"/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it-IT" sz="1400" dirty="0"/>
              <a:t>Master o Corsi di Alta formazione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it-IT" sz="1400" dirty="0"/>
              <a:t>Formazione mirata sulle norme e procedure inerenti il sistema giuridico nelle sue fattispecie civili, penali, amministrative ed ecclesiastiche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400" dirty="0"/>
              <a:t>Requisito: anni di esperienza come psicologo e conoscenza delle norme e procedure inerenti il sistema penale e giuridico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400" dirty="0"/>
              <a:t>Per le attività di consulenza tecnica per i Tribunali è necessaria l’iscrizione all’Albo dei CTU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21430D53-BFE5-4E27-BE26-B6C998E22E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sp>
        <p:nvSpPr>
          <p:cNvPr id="9" name="Titolo 1">
            <a:extLst>
              <a:ext uri="{FF2B5EF4-FFF2-40B4-BE49-F238E27FC236}">
                <a16:creationId xmlns:a16="http://schemas.microsoft.com/office/drawing/2014/main" xmlns="" id="{6D8372B6-11D7-4655-B3EC-24F72A416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397" y="216524"/>
            <a:ext cx="6929685" cy="1280890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Intervento psicologico in ambito giuridico e forense </a:t>
            </a:r>
          </a:p>
        </p:txBody>
      </p:sp>
      <p:pic>
        <p:nvPicPr>
          <p:cNvPr id="10" name="Elemento grafico 9" descr="Bilancia della giustizia contorno">
            <a:extLst>
              <a:ext uri="{FF2B5EF4-FFF2-40B4-BE49-F238E27FC236}">
                <a16:creationId xmlns:a16="http://schemas.microsoft.com/office/drawing/2014/main" xmlns="" id="{423B0BB9-D67F-43ED-8C87-3671B88CAE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2089" y="-5743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337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21D5060-FA00-4E54-9783-1A83C22ED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055" y="365064"/>
            <a:ext cx="8145959" cy="1280890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Intervento psicologico nell’ambito della Criminologia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CF7CF87-7E69-4AC0-9BB8-0FFCBD76F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239" y="2589864"/>
            <a:ext cx="5640761" cy="371524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400" b="1" i="1" dirty="0">
                <a:solidFill>
                  <a:schemeClr val="tx1"/>
                </a:solidFill>
              </a:rPr>
              <a:t>Tra le principali attività professionali vi sono:</a:t>
            </a:r>
            <a:endParaRPr lang="it-IT" sz="1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sz="1400" dirty="0">
                <a:solidFill>
                  <a:schemeClr val="tx1"/>
                </a:solidFill>
              </a:rPr>
              <a:t>Uno psicologo che si specializza in questo ambito, opera prevalentemente </a:t>
            </a:r>
            <a:r>
              <a:rPr lang="it-IT" sz="1400" b="1" dirty="0">
                <a:solidFill>
                  <a:schemeClr val="tx1"/>
                </a:solidFill>
              </a:rPr>
              <a:t>nell’ambito della ricerca scientifica ed in quello forense-giudiziario</a:t>
            </a:r>
            <a:r>
              <a:rPr lang="it-IT" sz="1400" dirty="0">
                <a:solidFill>
                  <a:schemeClr val="tx1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it-IT" sz="1400" dirty="0">
                <a:solidFill>
                  <a:schemeClr val="tx1"/>
                </a:solidFill>
              </a:rPr>
              <a:t>Egli </a:t>
            </a:r>
            <a:r>
              <a:rPr lang="it-IT" sz="1400" b="1" dirty="0">
                <a:solidFill>
                  <a:schemeClr val="tx1"/>
                </a:solidFill>
              </a:rPr>
              <a:t>formula le diagnosi per ricostruire i fattori e le condizioni </a:t>
            </a:r>
            <a:r>
              <a:rPr lang="it-IT" sz="1400" dirty="0">
                <a:solidFill>
                  <a:schemeClr val="tx1"/>
                </a:solidFill>
              </a:rPr>
              <a:t>che hanno portato all’attuazione di un crimine, </a:t>
            </a:r>
            <a:r>
              <a:rPr lang="it-IT" sz="1400" b="1" dirty="0">
                <a:solidFill>
                  <a:schemeClr val="tx1"/>
                </a:solidFill>
              </a:rPr>
              <a:t>valuta la pericolosità sociale</a:t>
            </a:r>
            <a:r>
              <a:rPr lang="it-IT" sz="1400" dirty="0">
                <a:solidFill>
                  <a:schemeClr val="tx1"/>
                </a:solidFill>
              </a:rPr>
              <a:t> di chi ha commesso un reato o potrebbe compierlo, definisce gli interventi di rieducazione e di assistenza psicologica per permettere a chi ha commesso un reato di reinserirsi nel tessuto sociale. </a:t>
            </a:r>
          </a:p>
          <a:p>
            <a:pPr marL="0" indent="0" algn="just">
              <a:buNone/>
            </a:pPr>
            <a:r>
              <a:rPr lang="it-IT" sz="1400" dirty="0">
                <a:solidFill>
                  <a:schemeClr val="tx1"/>
                </a:solidFill>
              </a:rPr>
              <a:t>Il Criminologo può occuparsi anche di </a:t>
            </a:r>
            <a:r>
              <a:rPr lang="it-IT" sz="1400" b="1" dirty="0">
                <a:solidFill>
                  <a:schemeClr val="tx1"/>
                </a:solidFill>
              </a:rPr>
              <a:t>ricerca scientifica</a:t>
            </a:r>
            <a:r>
              <a:rPr lang="it-IT" sz="1400" dirty="0">
                <a:solidFill>
                  <a:schemeClr val="tx1"/>
                </a:solidFill>
              </a:rPr>
              <a:t>, di </a:t>
            </a:r>
            <a:r>
              <a:rPr lang="it-IT" sz="1400" b="1" dirty="0">
                <a:solidFill>
                  <a:schemeClr val="tx1"/>
                </a:solidFill>
              </a:rPr>
              <a:t>sicurezza</a:t>
            </a:r>
            <a:r>
              <a:rPr lang="it-IT" sz="1400" dirty="0">
                <a:solidFill>
                  <a:schemeClr val="tx1"/>
                </a:solidFill>
              </a:rPr>
              <a:t> (ricoprendo il ruolo di security manager). Può fornire consulenze alla polizia, al questore o al singolo poliziotto e può coordinare équipe per la difesa o per l’accusa nei singoli casi.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E5AD7BE9-2AB1-4759-9451-F946B7659828}"/>
              </a:ext>
            </a:extLst>
          </p:cNvPr>
          <p:cNvSpPr txBox="1"/>
          <p:nvPr/>
        </p:nvSpPr>
        <p:spPr>
          <a:xfrm>
            <a:off x="6372119" y="4221178"/>
            <a:ext cx="5565353" cy="2462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i="1" dirty="0"/>
              <a:t>Dove lavorare?</a:t>
            </a:r>
          </a:p>
          <a:p>
            <a:r>
              <a:rPr lang="it-IT" sz="1400" b="1" i="1" dirty="0"/>
              <a:t>Lo psicologo esperto in questo ambito può operare:</a:t>
            </a:r>
          </a:p>
          <a:p>
            <a:endParaRPr lang="it-IT" sz="1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come consulente per la gestione della sicurezza urbana, presso il Tribunale dei minori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 come giudice onorario, nelle istituzioni carcerarie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 come parte della squadra che si occupa dell’osservazione e del trattamento dei detenuti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come collaboratore delle Forze dell’Ordine e nell’ambito di progetti finalizzati alla prevenzione della criminalità, al supporto alle vittime di violenza, alla sicurezza del cittadino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1821EB22-32E0-4E43-A18B-E7EAD8823EA6}"/>
              </a:ext>
            </a:extLst>
          </p:cNvPr>
          <p:cNvSpPr txBox="1"/>
          <p:nvPr/>
        </p:nvSpPr>
        <p:spPr>
          <a:xfrm>
            <a:off x="6372119" y="2192922"/>
            <a:ext cx="5565353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i="1" dirty="0"/>
              <a:t>Percorso Formativo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Laurea Magistrale in Psicologia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Tirocinio nell’ambito della psicologia giuridica e forense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Master o Corsi di Alta formazione</a:t>
            </a:r>
          </a:p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AD937EF4-442E-4B1C-82A8-FDC7C3B97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pic>
        <p:nvPicPr>
          <p:cNvPr id="8" name="Elemento grafico 7" descr="Rapinatore con riempimento a tinta unita">
            <a:extLst>
              <a:ext uri="{FF2B5EF4-FFF2-40B4-BE49-F238E27FC236}">
                <a16:creationId xmlns:a16="http://schemas.microsoft.com/office/drawing/2014/main" xmlns="" id="{8EF697B7-4F72-4D6A-9E83-1BAC5DBEFF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27181" y="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90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995739F-244C-4D4B-AF1D-7878CBD4B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Premessa 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xmlns="" id="{219424E0-9CDB-432E-ADE3-17B50987E248}"/>
              </a:ext>
            </a:extLst>
          </p:cNvPr>
          <p:cNvSpPr txBox="1"/>
          <p:nvPr/>
        </p:nvSpPr>
        <p:spPr>
          <a:xfrm>
            <a:off x="2286001" y="3321701"/>
            <a:ext cx="850728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Il lavoro si ispira alle schede riassuntive redatte dal Gruppo di Lavoro “Sviluppo della Professione e Nuove Opportunità” del Consiglio Nazionale dell’Ordine degli Psicologi. 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Per gli ambiti applicativi della Realtà Virtuale, Ergonomia cognitiva e Psicologia dei disturbi alimentari, sono stati coinvolti professionisti ed accademici, esperti e competenti delle Aree. 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xmlns="" id="{13B6EC7E-1225-4256-89FA-4729C443007E}"/>
              </a:ext>
            </a:extLst>
          </p:cNvPr>
          <p:cNvSpPr txBox="1"/>
          <p:nvPr/>
        </p:nvSpPr>
        <p:spPr>
          <a:xfrm>
            <a:off x="850606" y="1688642"/>
            <a:ext cx="595423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Il presente lavoro è stato redatto dal </a:t>
            </a:r>
          </a:p>
          <a:p>
            <a:pPr marL="0" indent="0" algn="ctr">
              <a:buNone/>
            </a:pPr>
            <a:r>
              <a:rPr lang="it-IT" b="1" dirty="0">
                <a:solidFill>
                  <a:schemeClr val="tx2">
                    <a:lumMod val="50000"/>
                  </a:schemeClr>
                </a:solidFill>
              </a:rPr>
              <a:t>Centro Orientamento e Placement 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del Dipartimento di Psicologia dell’Università degli studi della Campania «Luigi Vanvitelli».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A768A6E7-7A10-434C-B16A-AAFF1698FD2A}"/>
              </a:ext>
            </a:extLst>
          </p:cNvPr>
          <p:cNvSpPr txBox="1"/>
          <p:nvPr/>
        </p:nvSpPr>
        <p:spPr>
          <a:xfrm>
            <a:off x="5746898" y="5508757"/>
            <a:ext cx="60977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Un particolare ringraziamento alla Dott.ssa </a:t>
            </a:r>
            <a:r>
              <a:rPr lang="it-IT" b="1" dirty="0">
                <a:solidFill>
                  <a:schemeClr val="tx2">
                    <a:lumMod val="50000"/>
                  </a:schemeClr>
                </a:solidFill>
              </a:rPr>
              <a:t>Antonella Bozzaotra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, ex Presidente dell’Ordine degli Psicologi della Campania.  </a:t>
            </a:r>
          </a:p>
        </p:txBody>
      </p:sp>
      <p:pic>
        <p:nvPicPr>
          <p:cNvPr id="52" name="Immagine 51">
            <a:extLst>
              <a:ext uri="{FF2B5EF4-FFF2-40B4-BE49-F238E27FC236}">
                <a16:creationId xmlns:a16="http://schemas.microsoft.com/office/drawing/2014/main" xmlns="" id="{22F88F65-5954-4E1C-872E-244CEC9A4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7647" y="68283"/>
            <a:ext cx="2339163" cy="876318"/>
          </a:xfrm>
          <a:prstGeom prst="rect">
            <a:avLst/>
          </a:prstGeom>
        </p:spPr>
      </p:pic>
      <p:pic>
        <p:nvPicPr>
          <p:cNvPr id="8" name="Elemento grafico 7" descr="Salute mentale con riempimento a tinta unita">
            <a:extLst>
              <a:ext uri="{FF2B5EF4-FFF2-40B4-BE49-F238E27FC236}">
                <a16:creationId xmlns:a16="http://schemas.microsoft.com/office/drawing/2014/main" xmlns="" id="{9DA1F0AD-0303-4C47-A6AE-8F28FDD1F2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670551" y="487401"/>
            <a:ext cx="922374" cy="914400"/>
          </a:xfrm>
          <a:prstGeom prst="rect">
            <a:avLst/>
          </a:prstGeom>
        </p:spPr>
      </p:pic>
      <p:pic>
        <p:nvPicPr>
          <p:cNvPr id="10" name="Elemento grafico 9" descr="Salute mentale contorno">
            <a:extLst>
              <a:ext uri="{FF2B5EF4-FFF2-40B4-BE49-F238E27FC236}">
                <a16:creationId xmlns:a16="http://schemas.microsoft.com/office/drawing/2014/main" xmlns="" id="{24BF44B6-3F53-408F-8441-FF6AA90400D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 flipH="1">
            <a:off x="4851726" y="485704"/>
            <a:ext cx="922373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3248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99928FD-B1A0-4521-80E6-6B4371A5F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84" y="649435"/>
            <a:ext cx="8396979" cy="52775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/>
              <a:t>Intervento psicologico nell’ambito del Turismo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xmlns="" id="{50A32480-E340-4746-B384-86C23A472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555" y="1371600"/>
            <a:ext cx="6133212" cy="541811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300" b="1" i="1" dirty="0">
                <a:solidFill>
                  <a:schemeClr val="tx1"/>
                </a:solidFill>
              </a:rPr>
              <a:t>Tra le principali attività professionali vi sono:</a:t>
            </a:r>
          </a:p>
          <a:p>
            <a:r>
              <a:rPr lang="it-IT" sz="1300" b="1" dirty="0">
                <a:solidFill>
                  <a:schemeClr val="tx1"/>
                </a:solidFill>
              </a:rPr>
              <a:t>Indagini sulle rappresentazioni mentali dei luoghi del turismo</a:t>
            </a:r>
            <a:r>
              <a:rPr lang="it-IT" sz="1300" dirty="0">
                <a:solidFill>
                  <a:schemeClr val="tx1"/>
                </a:solidFill>
              </a:rPr>
              <a:t>, sui meccanismi di scelta delle mete turistiche</a:t>
            </a:r>
          </a:p>
          <a:p>
            <a:r>
              <a:rPr lang="it-IT" sz="1300" b="1" dirty="0">
                <a:solidFill>
                  <a:schemeClr val="tx1"/>
                </a:solidFill>
              </a:rPr>
              <a:t>Progettazione e realizzazione di campagne di comunicazione </a:t>
            </a:r>
            <a:r>
              <a:rPr lang="it-IT" sz="1300" dirty="0">
                <a:solidFill>
                  <a:schemeClr val="tx1"/>
                </a:solidFill>
              </a:rPr>
              <a:t>e promozione di differenti modelli di turismo congruenti con le motivazioni e i bisogni multipli di varie categorie sociali (ad esempio, giovani, coppie, adulti, anziani)</a:t>
            </a:r>
          </a:p>
          <a:p>
            <a:r>
              <a:rPr lang="it-IT" sz="1300" b="1" dirty="0">
                <a:solidFill>
                  <a:schemeClr val="tx1"/>
                </a:solidFill>
              </a:rPr>
              <a:t>Valutazione delle esperienze turistiche</a:t>
            </a:r>
            <a:r>
              <a:rPr lang="it-IT" sz="1300" dirty="0">
                <a:solidFill>
                  <a:schemeClr val="tx1"/>
                </a:solidFill>
              </a:rPr>
              <a:t>, del gradimento per le scelte effettuate, per i servizi ricevuti e per l’adeguatezza delle strutture</a:t>
            </a:r>
          </a:p>
          <a:p>
            <a:r>
              <a:rPr lang="it-IT" sz="1300" b="1" dirty="0">
                <a:solidFill>
                  <a:schemeClr val="tx1"/>
                </a:solidFill>
              </a:rPr>
              <a:t>Analisi e valutazione dei meccanismi e dei processi di fidelizzazione</a:t>
            </a:r>
            <a:r>
              <a:rPr lang="it-IT" sz="1300" dirty="0">
                <a:solidFill>
                  <a:schemeClr val="tx1"/>
                </a:solidFill>
              </a:rPr>
              <a:t>, dei fattori che influenzano le decisioni di programmare o meno le vacanze, di scegliere determinate destinazioni ecc.</a:t>
            </a:r>
          </a:p>
          <a:p>
            <a:r>
              <a:rPr lang="it-IT" sz="1300" b="1" dirty="0">
                <a:solidFill>
                  <a:schemeClr val="tx1"/>
                </a:solidFill>
              </a:rPr>
              <a:t>Progettazione e realizzazione di interventi psicosociali </a:t>
            </a:r>
            <a:r>
              <a:rPr lang="it-IT" sz="1300" dirty="0">
                <a:solidFill>
                  <a:schemeClr val="tx1"/>
                </a:solidFill>
              </a:rPr>
              <a:t>sul sistema clienti e sulle aziende di servizi turistici per migliorare la qualità dei servizi offerti e la loro corrispondenza con le aspettative dei clienti</a:t>
            </a:r>
          </a:p>
          <a:p>
            <a:r>
              <a:rPr lang="it-IT" sz="1300" dirty="0">
                <a:solidFill>
                  <a:schemeClr val="tx1"/>
                </a:solidFill>
              </a:rPr>
              <a:t>Progettazione di indagini per valutare </a:t>
            </a:r>
            <a:r>
              <a:rPr lang="it-IT" sz="1300" b="1" dirty="0">
                <a:solidFill>
                  <a:schemeClr val="tx1"/>
                </a:solidFill>
              </a:rPr>
              <a:t>l’impatto sociale e culturale del turismo</a:t>
            </a:r>
          </a:p>
          <a:p>
            <a:r>
              <a:rPr lang="it-IT" sz="1300" b="1" dirty="0">
                <a:solidFill>
                  <a:schemeClr val="tx1"/>
                </a:solidFill>
              </a:rPr>
              <a:t>Rilevazione qualitativa e quantitativa di dati psicosociali </a:t>
            </a:r>
            <a:r>
              <a:rPr lang="it-IT" sz="1300" dirty="0">
                <a:solidFill>
                  <a:schemeClr val="tx1"/>
                </a:solidFill>
              </a:rPr>
              <a:t>(indagini di mercato; sondaggi di opinioni su stili di vita e di consumo, profili psicografici dei turisti ecc..);</a:t>
            </a:r>
          </a:p>
          <a:p>
            <a:r>
              <a:rPr lang="it-IT" sz="1300" b="1" dirty="0">
                <a:solidFill>
                  <a:schemeClr val="tx1"/>
                </a:solidFill>
              </a:rPr>
              <a:t>Interventi organizzativi e di management turistico </a:t>
            </a:r>
            <a:r>
              <a:rPr lang="it-IT" sz="1300" dirty="0">
                <a:solidFill>
                  <a:schemeClr val="tx1"/>
                </a:solidFill>
              </a:rPr>
              <a:t>per il miglioramento del clima lavorativo, delle prestazioni ecc. nelle aziende turistiche</a:t>
            </a:r>
            <a:r>
              <a:rPr lang="it-IT" sz="1300" dirty="0"/>
              <a:t>.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xmlns="" id="{25C870E3-0A01-40D0-9840-DD624BECFEDA}"/>
              </a:ext>
            </a:extLst>
          </p:cNvPr>
          <p:cNvSpPr txBox="1">
            <a:spLocks/>
          </p:cNvSpPr>
          <p:nvPr/>
        </p:nvSpPr>
        <p:spPr>
          <a:xfrm>
            <a:off x="6656785" y="3120912"/>
            <a:ext cx="5415678" cy="36688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400" b="1" i="1" dirty="0"/>
              <a:t>Contesti lavorativi</a:t>
            </a:r>
          </a:p>
          <a:p>
            <a:r>
              <a:rPr lang="it-IT" sz="1400" dirty="0"/>
              <a:t>Istituzioni pubbliche (Musei, comuni, enti turistici ecc.) o private</a:t>
            </a:r>
          </a:p>
          <a:p>
            <a:r>
              <a:rPr lang="it-IT" sz="1400" dirty="0"/>
              <a:t>Organizzazioni che offrono servizi integrati per il turismo (dall’editoria al marketing)</a:t>
            </a:r>
          </a:p>
          <a:p>
            <a:r>
              <a:rPr lang="it-IT" sz="1400" dirty="0"/>
              <a:t>Scuole e Centri di formazione professionale per la preparazione del personale del settore turistico – alberghiero.</a:t>
            </a:r>
          </a:p>
          <a:p>
            <a:pPr marL="0" indent="0">
              <a:buNone/>
            </a:pPr>
            <a:r>
              <a:rPr lang="it-IT" sz="1400" dirty="0"/>
              <a:t>Inoltre, può operare come libero professionista singolo o nell’ambito di società di consulenza pluridisciplinare che offrono servizi di: comunicazione e pubblicità, gestione e organizzazione di eventi. Infine, può operare come ricercatore in centri studi e ricerche pubblici e privati e presso l’università.</a:t>
            </a:r>
          </a:p>
          <a:p>
            <a:pPr marL="0" indent="0">
              <a:buNone/>
            </a:pPr>
            <a:r>
              <a:rPr lang="it-IT" sz="1000" dirty="0"/>
              <a:t>           *A.R.I.P.T. </a:t>
            </a:r>
            <a:r>
              <a:rPr lang="it-IT" sz="1000" dirty="0" err="1"/>
              <a:t>Fo.R</a:t>
            </a:r>
            <a:r>
              <a:rPr lang="it-IT" sz="1000" dirty="0"/>
              <a:t>. P (Associazione Ricerche Interdisciplinari Psicologia del Turismo,          Formazione, Ricerca, Progettualità)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099C1D8D-49BD-43FF-832C-5F3AFB35B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571F1511-F1A7-4BB2-A466-70561D3C7347}"/>
              </a:ext>
            </a:extLst>
          </p:cNvPr>
          <p:cNvSpPr txBox="1"/>
          <p:nvPr/>
        </p:nvSpPr>
        <p:spPr>
          <a:xfrm>
            <a:off x="6656785" y="1497414"/>
            <a:ext cx="5414962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1400" b="1" i="1" dirty="0"/>
              <a:t>Percorso formativo</a:t>
            </a:r>
          </a:p>
          <a:p>
            <a:pPr marL="0" indent="0">
              <a:buNone/>
            </a:pPr>
            <a:endParaRPr lang="it-IT" sz="1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Laurea Magistrale in Psicologia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Tirocinio svolto nell’ambito dei servizi turistici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Abilitazione alla professione e Iscrizione all’Albo (</a:t>
            </a:r>
            <a:r>
              <a:rPr lang="it-IT" sz="1400" dirty="0" err="1"/>
              <a:t>sez.A</a:t>
            </a:r>
            <a:r>
              <a:rPr lang="it-IT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Master o Corsi di Alta formazione</a:t>
            </a:r>
          </a:p>
        </p:txBody>
      </p:sp>
      <p:pic>
        <p:nvPicPr>
          <p:cNvPr id="9" name="Elemento grafico 8" descr="Bagaglio contorno">
            <a:extLst>
              <a:ext uri="{FF2B5EF4-FFF2-40B4-BE49-F238E27FC236}">
                <a16:creationId xmlns:a16="http://schemas.microsoft.com/office/drawing/2014/main" xmlns="" id="{D1834C8B-1AB6-43A3-B6FA-838FDCE021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86266" y="-76002"/>
            <a:ext cx="863601" cy="863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000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6528D90-712F-4BCC-AD85-030314562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210" y="625445"/>
            <a:ext cx="9250326" cy="667370"/>
          </a:xfrm>
        </p:spPr>
        <p:txBody>
          <a:bodyPr>
            <a:normAutofit/>
          </a:bodyPr>
          <a:lstStyle/>
          <a:p>
            <a:r>
              <a:rPr lang="it-IT" sz="3200" dirty="0"/>
              <a:t>Intervento psicologico nell’ambito del traffico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xmlns="" id="{A052CE23-83C6-45D9-86FA-82BA91D8A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346" y="1414131"/>
            <a:ext cx="5766654" cy="532430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i="1" dirty="0">
                <a:solidFill>
                  <a:schemeClr val="tx1"/>
                </a:solidFill>
              </a:rPr>
              <a:t>Tra le principali attività professionali vi sono:</a:t>
            </a:r>
          </a:p>
          <a:p>
            <a:r>
              <a:rPr lang="it-IT" b="1" dirty="0">
                <a:solidFill>
                  <a:schemeClr val="tx1"/>
                </a:solidFill>
              </a:rPr>
              <a:t>Valutazione psicologica dell’idoneità alla guida</a:t>
            </a:r>
            <a:r>
              <a:rPr lang="it-IT" dirty="0">
                <a:solidFill>
                  <a:schemeClr val="tx1"/>
                </a:solidFill>
              </a:rPr>
              <a:t> nel caso di rilascio, rinnovo o revisione della patente di guida</a:t>
            </a:r>
          </a:p>
          <a:p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b="1" dirty="0">
                <a:solidFill>
                  <a:schemeClr val="tx1"/>
                </a:solidFill>
              </a:rPr>
              <a:t>Assessment degli stati mentali temporanei della persona legati alla fatica</a:t>
            </a:r>
            <a:r>
              <a:rPr lang="it-IT" dirty="0">
                <a:solidFill>
                  <a:schemeClr val="tx1"/>
                </a:solidFill>
              </a:rPr>
              <a:t>, mancanza di riposo e sonno, tipo di alimentazione, uso di alcool, farmaci e sostanze psicoattive</a:t>
            </a:r>
          </a:p>
          <a:p>
            <a:r>
              <a:rPr lang="it-IT" b="1" dirty="0">
                <a:solidFill>
                  <a:schemeClr val="tx1"/>
                </a:solidFill>
              </a:rPr>
              <a:t>Progettazione e realizzazione di programmi terapeutico - riabilitativi per ridurre il rischio di recidive nel caso di gravi e/o ripetute infrazioni</a:t>
            </a:r>
          </a:p>
          <a:p>
            <a:r>
              <a:rPr lang="it-IT" b="1" dirty="0">
                <a:solidFill>
                  <a:schemeClr val="tx1"/>
                </a:solidFill>
              </a:rPr>
              <a:t>Progettazione ed ottimizzazione del rapporto fra utente e infrastrutture stradali </a:t>
            </a:r>
            <a:r>
              <a:rPr lang="it-IT" dirty="0">
                <a:solidFill>
                  <a:schemeClr val="tx1"/>
                </a:solidFill>
              </a:rPr>
              <a:t>(effetti psicologici e conseguenze per la sicurezza stradale della cartellonistica, segnaletica, simboli e messaggi luminosi, divieti, ecc.)</a:t>
            </a:r>
          </a:p>
          <a:p>
            <a:r>
              <a:rPr lang="it-IT" b="1" dirty="0">
                <a:solidFill>
                  <a:schemeClr val="tx1"/>
                </a:solidFill>
              </a:rPr>
              <a:t>Progettazione e realizzazione di interventi di prevenzione e di comunicazione delle cause di incidenti </a:t>
            </a:r>
            <a:r>
              <a:rPr lang="it-IT" dirty="0">
                <a:solidFill>
                  <a:schemeClr val="tx1"/>
                </a:solidFill>
              </a:rPr>
              <a:t>e iniziative di marketing sociale e promozione della guida sicura in ambiti scolastici e di comunità</a:t>
            </a:r>
          </a:p>
          <a:p>
            <a:r>
              <a:rPr lang="it-IT" b="1" dirty="0">
                <a:solidFill>
                  <a:schemeClr val="tx1"/>
                </a:solidFill>
              </a:rPr>
              <a:t>Analisi ergonomica dell’usabilità dei dispositivi di guida</a:t>
            </a:r>
            <a:r>
              <a:rPr lang="it-IT" dirty="0">
                <a:solidFill>
                  <a:schemeClr val="tx1"/>
                </a:solidFill>
              </a:rPr>
              <a:t> e loro progettazione compatibile con le caratteristiche degli utilizzatori e conseguenze per la sicurezza stradale</a:t>
            </a:r>
          </a:p>
          <a:p>
            <a:r>
              <a:rPr lang="it-IT" b="1" dirty="0">
                <a:solidFill>
                  <a:schemeClr val="tx1"/>
                </a:solidFill>
              </a:rPr>
              <a:t>Analisi e monitoraggio epidemiologico degli incidenti </a:t>
            </a:r>
            <a:r>
              <a:rPr lang="it-IT" dirty="0">
                <a:solidFill>
                  <a:schemeClr val="tx1"/>
                </a:solidFill>
              </a:rPr>
              <a:t>e delle cause di pericolo nella guida</a:t>
            </a:r>
          </a:p>
          <a:p>
            <a:r>
              <a:rPr lang="it-IT" b="1" dirty="0">
                <a:solidFill>
                  <a:schemeClr val="tx1"/>
                </a:solidFill>
              </a:rPr>
              <a:t>Formazione psicosociale per gli istruttori di guida </a:t>
            </a:r>
            <a:r>
              <a:rPr lang="it-IT" dirty="0">
                <a:solidFill>
                  <a:schemeClr val="tx1"/>
                </a:solidFill>
              </a:rPr>
              <a:t>anche per il miglioramento delle loro capacità di insegnamento</a:t>
            </a:r>
          </a:p>
          <a:p>
            <a:endParaRPr lang="it-IT" b="1" i="1" dirty="0"/>
          </a:p>
          <a:p>
            <a:pPr marL="0" indent="0">
              <a:buNone/>
            </a:pPr>
            <a:endParaRPr lang="it-IT" b="1" i="1" dirty="0"/>
          </a:p>
          <a:p>
            <a:endParaRPr lang="it-IT" b="1" i="1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95771EC2-10B7-4038-B048-4D6802DC122C}"/>
              </a:ext>
            </a:extLst>
          </p:cNvPr>
          <p:cNvSpPr txBox="1"/>
          <p:nvPr/>
        </p:nvSpPr>
        <p:spPr>
          <a:xfrm>
            <a:off x="6326373" y="1535446"/>
            <a:ext cx="5565353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200" b="1" i="1" dirty="0"/>
              <a:t>Percorso formativo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dirty="0"/>
              <a:t>Laurea Magistrale in Psicologia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dirty="0"/>
              <a:t>Tirocinio professionale svolto nelle aree professionali tipiche della psicologia del traffico, della salute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dirty="0"/>
              <a:t>Abilitazione alla professione e Iscrizione all’Albo (</a:t>
            </a:r>
            <a:r>
              <a:rPr lang="it-IT" sz="1200" dirty="0" err="1"/>
              <a:t>sez.A</a:t>
            </a:r>
            <a:r>
              <a:rPr lang="it-IT" sz="1200" dirty="0"/>
              <a:t>)</a:t>
            </a:r>
            <a:endParaRPr lang="it-IT" sz="12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u="sng" dirty="0"/>
              <a:t>Master o Corsi di Alta formazione</a:t>
            </a:r>
          </a:p>
          <a:p>
            <a:endParaRPr lang="it-IT" sz="1200" b="1" i="1" dirty="0"/>
          </a:p>
          <a:p>
            <a:r>
              <a:rPr lang="it-IT" sz="1200" dirty="0"/>
              <a:t>L’art., 119, comma 9., del Codice della Strada e l’art. 324 del Regolamento di esecuzione e di attuazione al Codice della Strada richiedono che lo psicologo possieda una specifica formazione dell’ambito della sicurezza stradale</a:t>
            </a:r>
            <a:endParaRPr lang="it-IT" sz="1200" b="1" i="1" dirty="0"/>
          </a:p>
          <a:p>
            <a:r>
              <a:rPr lang="it-IT" sz="1200" dirty="0"/>
              <a:t>Lo psicologo che svolge attività terapeutica- riabilitativa deve essere abilitato all’esercizio della Psicoterapia: Psicologia clinica, Neuropsicologia, Psicologia del ciclo di vita, Psicologia della salute, Valutazione psicologica e consulenza.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42686A99-8327-4DEA-B485-D0C4ECB7F530}"/>
              </a:ext>
            </a:extLst>
          </p:cNvPr>
          <p:cNvSpPr txBox="1"/>
          <p:nvPr/>
        </p:nvSpPr>
        <p:spPr>
          <a:xfrm>
            <a:off x="6326373" y="4519084"/>
            <a:ext cx="5565353" cy="21390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200" b="1" i="1" dirty="0"/>
              <a:t>Contesti lavorativi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100" dirty="0"/>
              <a:t>Aziende Sanitarie, preferibilmente all’interno dei Servizi di Medicina Legale in cui operano le Commissioni mediche patenti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100" dirty="0"/>
              <a:t>Centri di riabilitazione e servizi socio-sanitari dedicati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100" dirty="0"/>
              <a:t> Dipartimenti di Prevenzione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100" dirty="0"/>
              <a:t> Scuole medie di primo e secondo grado nell’ambito di progetti dedicati all’educazione stradale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100" dirty="0"/>
              <a:t>Comuni e Province che abbiano attivato progetti di educazione alla mobilità.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100" dirty="0"/>
              <a:t>libero professionista singolo o nell’ambito di società di consulenza pluridisciplinare che offrono servizi di formazione per l’abilitazione di insegnanti e istruttori di autoscuole</a:t>
            </a:r>
            <a:endParaRPr lang="it-IT" sz="1100" b="1" i="1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E4A06837-6BDD-44A8-8700-F7E46B11D5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pic>
        <p:nvPicPr>
          <p:cNvPr id="4" name="Elemento grafico 3" descr="Automobile con riempimento a tinta unita">
            <a:extLst>
              <a:ext uri="{FF2B5EF4-FFF2-40B4-BE49-F238E27FC236}">
                <a16:creationId xmlns:a16="http://schemas.microsoft.com/office/drawing/2014/main" xmlns="" id="{9E639B58-95BE-436D-BF8C-B3CA3D6E4E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08845" y="6828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6375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034B3E8-4FAA-4C56-ACD7-F02CBFC04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946" y="670390"/>
            <a:ext cx="8644268" cy="641164"/>
          </a:xfrm>
        </p:spPr>
        <p:txBody>
          <a:bodyPr>
            <a:normAutofit/>
          </a:bodyPr>
          <a:lstStyle/>
          <a:p>
            <a:r>
              <a:rPr lang="it-IT" sz="3200" dirty="0"/>
              <a:t>Intervento psicologico nell’ambito militare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xmlns="" id="{2DE43800-FE61-451E-8A42-F650B692B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346" y="1403498"/>
            <a:ext cx="5766654" cy="527374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1700" b="1" i="1" dirty="0">
                <a:solidFill>
                  <a:schemeClr val="tx1"/>
                </a:solidFill>
              </a:rPr>
              <a:t>Tra le principali attività professionali vi sono:</a:t>
            </a:r>
          </a:p>
          <a:p>
            <a:r>
              <a:rPr lang="it-IT" sz="1500" dirty="0">
                <a:solidFill>
                  <a:schemeClr val="tx1"/>
                </a:solidFill>
              </a:rPr>
              <a:t>Utilizzo di test singoli e di batterie di test, individuali e collettivi, per </a:t>
            </a:r>
            <a:r>
              <a:rPr lang="it-IT" sz="1500" b="1" dirty="0">
                <a:solidFill>
                  <a:schemeClr val="tx1"/>
                </a:solidFill>
              </a:rPr>
              <a:t>l’</a:t>
            </a:r>
            <a:r>
              <a:rPr lang="it-IT" sz="1500" b="1" dirty="0" err="1">
                <a:solidFill>
                  <a:schemeClr val="tx1"/>
                </a:solidFill>
              </a:rPr>
              <a:t>assessment</a:t>
            </a:r>
            <a:r>
              <a:rPr lang="it-IT" sz="1500" b="1" dirty="0">
                <a:solidFill>
                  <a:schemeClr val="tx1"/>
                </a:solidFill>
              </a:rPr>
              <a:t> dell’efficienza cognitiva e della </a:t>
            </a:r>
            <a:r>
              <a:rPr lang="it-IT" sz="1500" b="1" dirty="0" err="1">
                <a:solidFill>
                  <a:schemeClr val="tx1"/>
                </a:solidFill>
              </a:rPr>
              <a:t>trainability</a:t>
            </a:r>
            <a:r>
              <a:rPr lang="it-IT" sz="1500" b="1" dirty="0">
                <a:solidFill>
                  <a:schemeClr val="tx1"/>
                </a:solidFill>
              </a:rPr>
              <a:t> dei militari</a:t>
            </a:r>
          </a:p>
          <a:p>
            <a:r>
              <a:rPr lang="it-IT" sz="1500" b="1" dirty="0">
                <a:solidFill>
                  <a:schemeClr val="tx1"/>
                </a:solidFill>
              </a:rPr>
              <a:t>Verifica dell’idoneità al servizio </a:t>
            </a:r>
            <a:r>
              <a:rPr lang="it-IT" sz="1500" dirty="0">
                <a:solidFill>
                  <a:schemeClr val="tx1"/>
                </a:solidFill>
              </a:rPr>
              <a:t>e accertamento di particolari capacità e abilità per l’assegnazione di compiti o di incarichi di missione</a:t>
            </a:r>
          </a:p>
          <a:p>
            <a:r>
              <a:rPr lang="it-IT" sz="1500" b="1" dirty="0">
                <a:solidFill>
                  <a:schemeClr val="tx1"/>
                </a:solidFill>
              </a:rPr>
              <a:t>Consulenza psicologica al funzionamento di squadre</a:t>
            </a:r>
            <a:r>
              <a:rPr lang="it-IT" sz="1500" dirty="0">
                <a:solidFill>
                  <a:schemeClr val="tx1"/>
                </a:solidFill>
              </a:rPr>
              <a:t>, task-force e team in situazioni di emergenza e stress</a:t>
            </a:r>
          </a:p>
          <a:p>
            <a:r>
              <a:rPr lang="it-IT" sz="1500" b="1" dirty="0">
                <a:solidFill>
                  <a:schemeClr val="tx1"/>
                </a:solidFill>
              </a:rPr>
              <a:t>Consulenza psicologica </a:t>
            </a:r>
            <a:r>
              <a:rPr lang="it-IT" sz="1500" dirty="0">
                <a:solidFill>
                  <a:schemeClr val="tx1"/>
                </a:solidFill>
              </a:rPr>
              <a:t>per l’aumento della resilienza e la prevenzione dello stress e di debriefing per la gestione di situazioni di stress acuto</a:t>
            </a:r>
          </a:p>
          <a:p>
            <a:r>
              <a:rPr lang="it-IT" sz="1500" b="1" dirty="0">
                <a:solidFill>
                  <a:schemeClr val="tx1"/>
                </a:solidFill>
              </a:rPr>
              <a:t>Assessment</a:t>
            </a:r>
            <a:r>
              <a:rPr lang="it-IT" sz="1500" dirty="0">
                <a:solidFill>
                  <a:schemeClr val="tx1"/>
                </a:solidFill>
              </a:rPr>
              <a:t>, diagnosi psicologica e trattamenti clinici (ad esempio, di counselling) per </a:t>
            </a:r>
            <a:r>
              <a:rPr lang="it-IT" sz="1500" b="1" dirty="0">
                <a:solidFill>
                  <a:schemeClr val="tx1"/>
                </a:solidFill>
              </a:rPr>
              <a:t>disagio psicologico </a:t>
            </a:r>
            <a:r>
              <a:rPr lang="it-IT" sz="1500" dirty="0">
                <a:solidFill>
                  <a:schemeClr val="tx1"/>
                </a:solidFill>
              </a:rPr>
              <a:t>e disturbi emotivi dei militari, con particolare riguardo alla Sindrome post-traumatica da stress (PTSD)</a:t>
            </a:r>
          </a:p>
          <a:p>
            <a:r>
              <a:rPr lang="it-IT" sz="1500" b="1" dirty="0">
                <a:solidFill>
                  <a:schemeClr val="tx1"/>
                </a:solidFill>
              </a:rPr>
              <a:t>Applicazione di conoscenze ergonomiche </a:t>
            </a:r>
            <a:r>
              <a:rPr lang="it-IT" sz="1500" dirty="0">
                <a:solidFill>
                  <a:schemeClr val="tx1"/>
                </a:solidFill>
              </a:rPr>
              <a:t>alla progettazione di tecnologie e al miglioramento dell'interazione fra individui e specifici contesti di attività e procedure di lavoro</a:t>
            </a:r>
          </a:p>
          <a:p>
            <a:r>
              <a:rPr lang="it-IT" sz="1500" b="1" dirty="0">
                <a:solidFill>
                  <a:schemeClr val="tx1"/>
                </a:solidFill>
              </a:rPr>
              <a:t>Monitoraggio e analisi di fenomeni di disagio psicologico </a:t>
            </a:r>
            <a:r>
              <a:rPr lang="it-IT" sz="1500" dirty="0">
                <a:solidFill>
                  <a:schemeClr val="tx1"/>
                </a:solidFill>
              </a:rPr>
              <a:t>(prevaricazioni, disadattamento, mobbing, ecc.) all’interno delle comunità militari</a:t>
            </a:r>
          </a:p>
          <a:p>
            <a:pPr marL="0" indent="0">
              <a:buNone/>
            </a:pPr>
            <a:endParaRPr lang="it-IT" sz="15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1000" dirty="0">
                <a:solidFill>
                  <a:schemeClr val="tx1"/>
                </a:solidFill>
              </a:rPr>
              <a:t>*AIGESFOS, Associazione Italiana per la Gestione dello Stress nelle Forze dell’Ordine e del Soccorso</a:t>
            </a:r>
          </a:p>
          <a:p>
            <a:pPr marL="0" indent="0">
              <a:buNone/>
            </a:pPr>
            <a:r>
              <a:rPr lang="it-IT" sz="1000" dirty="0">
                <a:solidFill>
                  <a:schemeClr val="tx1"/>
                </a:solidFill>
              </a:rPr>
              <a:t>*Società Italiana di Psichiatria e Psicologia Aeronautica e Spaziale (SIPPAS)</a:t>
            </a:r>
            <a:endParaRPr lang="it-IT" b="1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b="1" i="1" dirty="0"/>
          </a:p>
          <a:p>
            <a:endParaRPr lang="it-IT" b="1" i="1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E0D15B7C-1009-4A6E-946B-048DBADD117D}"/>
              </a:ext>
            </a:extLst>
          </p:cNvPr>
          <p:cNvSpPr txBox="1"/>
          <p:nvPr/>
        </p:nvSpPr>
        <p:spPr>
          <a:xfrm>
            <a:off x="6335529" y="1401790"/>
            <a:ext cx="5766654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i="1" dirty="0"/>
              <a:t>Cosa studiare?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Laurea Magistrale in Psicologia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Tirocinio professionale svolto nell’ambito della psicofisiologia, della psicometria, della psicologia clinica, della psicologia sociale e delle organizzazioni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Abilitazione alla professione e Iscrizione all’Albo (</a:t>
            </a:r>
            <a:r>
              <a:rPr lang="it-IT" sz="1400" dirty="0" err="1"/>
              <a:t>sez.A</a:t>
            </a:r>
            <a:r>
              <a:rPr lang="it-IT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Master o Corsi di Alta formazione o Scuola di Specializzazione in Psicoterapia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CF88E43E-6C8E-4CDB-92A5-F6C7673741D5}"/>
              </a:ext>
            </a:extLst>
          </p:cNvPr>
          <p:cNvSpPr txBox="1"/>
          <p:nvPr/>
        </p:nvSpPr>
        <p:spPr>
          <a:xfrm>
            <a:off x="6335529" y="3630259"/>
            <a:ext cx="5766654" cy="30469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200" b="1" dirty="0"/>
              <a:t>Dove lavorare?</a:t>
            </a:r>
          </a:p>
          <a:p>
            <a:r>
              <a:rPr lang="it-IT" sz="1200" dirty="0"/>
              <a:t>Si inserisce nel mercato occupazionale in differenti contesti operativi, in qualità di </a:t>
            </a:r>
            <a:r>
              <a:rPr lang="it-IT" sz="1200" b="1" dirty="0"/>
              <a:t>dipendente nella carriera delle Forze Armate </a:t>
            </a:r>
            <a:r>
              <a:rPr lang="it-IT" sz="1200" dirty="0"/>
              <a:t>(ruolo speciale di Psicologo militare nel Corpo Sanitario) o come </a:t>
            </a:r>
            <a:r>
              <a:rPr lang="it-IT" sz="1200" b="1" dirty="0"/>
              <a:t>civile a seguito di specifici bandi di concorso</a:t>
            </a:r>
            <a:r>
              <a:rPr lang="it-IT" sz="1200" dirty="0"/>
              <a:t> per l’assunzione a tempo indeterminato o determinato.</a:t>
            </a:r>
          </a:p>
          <a:p>
            <a:endParaRPr lang="it-IT" sz="1200" dirty="0"/>
          </a:p>
          <a:p>
            <a:r>
              <a:rPr lang="it-IT" sz="1200" b="1" i="1" dirty="0"/>
              <a:t>Tali contesti comprendono: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dirty="0"/>
              <a:t>Nucleo di Psicologia applicata alle FF.AA. del Ministero della difesa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dirty="0"/>
              <a:t>Nucleo di Psicologia Applicata di PREVIMIL (Previdenza Militare, della Leva e del Collocamento al Lavoro dei Volontari Congedati)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dirty="0"/>
              <a:t>Centri di selezione e reclutamento nazionale dell’Esercito, della Marina e dell’Aviazione militare e dell’Arma dei Carabinieri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dirty="0"/>
              <a:t>Corpi di sanità delle varie Forze Armate (come ufficiali superiori o inferiori); Consultori psicologici di numerosi Ospedali Militari e di Presidi Militari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dirty="0"/>
              <a:t>Forze di Completamento, come Ufficiali della Riserva Selezionata</a:t>
            </a:r>
            <a:endParaRPr lang="it-IT" sz="1100" b="1" i="1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BBDC4BEE-6B64-4380-8150-4FA80B6BA5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pic>
        <p:nvPicPr>
          <p:cNvPr id="10" name="Elemento grafico 9" descr="Soldatessa contorno">
            <a:extLst>
              <a:ext uri="{FF2B5EF4-FFF2-40B4-BE49-F238E27FC236}">
                <a16:creationId xmlns:a16="http://schemas.microsoft.com/office/drawing/2014/main" xmlns="" id="{438AD7F2-8687-4409-81B9-05E502005B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1973" y="68281"/>
            <a:ext cx="788687" cy="788687"/>
          </a:xfrm>
          <a:prstGeom prst="rect">
            <a:avLst/>
          </a:prstGeom>
        </p:spPr>
      </p:pic>
      <p:pic>
        <p:nvPicPr>
          <p:cNvPr id="11" name="Elemento grafico 10" descr="Soldato con riempimento a tinta unita">
            <a:extLst>
              <a:ext uri="{FF2B5EF4-FFF2-40B4-BE49-F238E27FC236}">
                <a16:creationId xmlns:a16="http://schemas.microsoft.com/office/drawing/2014/main" xmlns="" id="{F0C40A5C-A147-42DD-ABB2-F14D855324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66899" y="68280"/>
            <a:ext cx="788687" cy="78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598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955E3E5-3E65-4764-8295-3845CC8F9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1300" y="670431"/>
            <a:ext cx="8909400" cy="589054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Intervento psicologico nell’ambito della comunità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730E5E2-9E17-423C-AB42-4A62A45E7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081" y="1333912"/>
            <a:ext cx="5622388" cy="552408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it-IT" sz="5600" b="1" i="1" dirty="0">
                <a:solidFill>
                  <a:schemeClr val="tx1"/>
                </a:solidFill>
              </a:rPr>
              <a:t>Tra le principali attività professionali vi sono:</a:t>
            </a:r>
          </a:p>
          <a:p>
            <a:pPr marL="0" indent="0" algn="just">
              <a:buNone/>
            </a:pPr>
            <a:endParaRPr lang="it-IT" sz="4000" b="1" i="1" dirty="0">
              <a:solidFill>
                <a:schemeClr val="tx1"/>
              </a:solidFill>
            </a:endParaRPr>
          </a:p>
          <a:p>
            <a:pPr algn="just"/>
            <a:r>
              <a:rPr lang="it-IT" sz="5200" b="1" dirty="0">
                <a:solidFill>
                  <a:schemeClr val="tx1"/>
                </a:solidFill>
              </a:rPr>
              <a:t>Progettazione di interventi </a:t>
            </a:r>
            <a:r>
              <a:rPr lang="it-IT" sz="5200" dirty="0">
                <a:solidFill>
                  <a:schemeClr val="tx1"/>
                </a:solidFill>
              </a:rPr>
              <a:t>relativi alla promozione del </a:t>
            </a:r>
            <a:r>
              <a:rPr lang="it-IT" sz="5200" b="1" dirty="0">
                <a:solidFill>
                  <a:schemeClr val="tx1"/>
                </a:solidFill>
              </a:rPr>
              <a:t>benessere psicosociale </a:t>
            </a:r>
            <a:r>
              <a:rPr lang="it-IT" sz="5200" dirty="0">
                <a:solidFill>
                  <a:schemeClr val="tx1"/>
                </a:solidFill>
              </a:rPr>
              <a:t>dei cittadini delle diverse classi d’età</a:t>
            </a:r>
          </a:p>
          <a:p>
            <a:pPr algn="just"/>
            <a:r>
              <a:rPr lang="it-IT" sz="5200" b="1" dirty="0">
                <a:solidFill>
                  <a:schemeClr val="tx1"/>
                </a:solidFill>
              </a:rPr>
              <a:t>Identificazione di rischi sociali collettivi </a:t>
            </a:r>
            <a:r>
              <a:rPr lang="it-IT" sz="5200" dirty="0">
                <a:solidFill>
                  <a:schemeClr val="tx1"/>
                </a:solidFill>
              </a:rPr>
              <a:t>(violenza urbana, povertà, razzismo, omofobia)</a:t>
            </a:r>
          </a:p>
          <a:p>
            <a:pPr algn="just"/>
            <a:r>
              <a:rPr lang="it-IT" sz="5200" dirty="0">
                <a:solidFill>
                  <a:schemeClr val="tx1"/>
                </a:solidFill>
              </a:rPr>
              <a:t>Interventi di </a:t>
            </a:r>
            <a:r>
              <a:rPr lang="it-IT" sz="5200" b="1" dirty="0">
                <a:solidFill>
                  <a:schemeClr val="tx1"/>
                </a:solidFill>
              </a:rPr>
              <a:t>formazione e di supervisione individuale e di gruppo </a:t>
            </a:r>
            <a:r>
              <a:rPr lang="it-IT" sz="5200" dirty="0">
                <a:solidFill>
                  <a:schemeClr val="tx1"/>
                </a:solidFill>
              </a:rPr>
              <a:t>rivolti ai vari operatori sociali e sanitari per potenziare le loro competenze comunicative e relazionali</a:t>
            </a:r>
          </a:p>
          <a:p>
            <a:pPr algn="just"/>
            <a:r>
              <a:rPr lang="it-IT" sz="5200" dirty="0">
                <a:solidFill>
                  <a:schemeClr val="tx1"/>
                </a:solidFill>
              </a:rPr>
              <a:t>Progettazione, realizzazione e valutazione di programmi di </a:t>
            </a:r>
            <a:r>
              <a:rPr lang="it-IT" sz="5200" b="1" dirty="0">
                <a:solidFill>
                  <a:schemeClr val="tx1"/>
                </a:solidFill>
              </a:rPr>
              <a:t>ricerca-azione nell’ambito della comunità </a:t>
            </a:r>
            <a:r>
              <a:rPr lang="it-IT" sz="5200" dirty="0">
                <a:solidFill>
                  <a:schemeClr val="tx1"/>
                </a:solidFill>
              </a:rPr>
              <a:t>per coinvolgere i cittadini nella formulazione di obiettivi di miglioramento dei sistemi di prevenzione e cura e nell’elaborazione partecipata delle politiche sociali e sanitarie</a:t>
            </a:r>
          </a:p>
          <a:p>
            <a:pPr algn="just"/>
            <a:r>
              <a:rPr lang="it-IT" sz="5200" b="1" dirty="0">
                <a:solidFill>
                  <a:schemeClr val="tx1"/>
                </a:solidFill>
              </a:rPr>
              <a:t>Valutazione</a:t>
            </a:r>
            <a:r>
              <a:rPr lang="it-IT" sz="5200" dirty="0">
                <a:solidFill>
                  <a:schemeClr val="tx1"/>
                </a:solidFill>
              </a:rPr>
              <a:t> dei processi e degli esiti di progetti e </a:t>
            </a:r>
            <a:r>
              <a:rPr lang="it-IT" sz="5200" b="1" dirty="0">
                <a:solidFill>
                  <a:schemeClr val="tx1"/>
                </a:solidFill>
              </a:rPr>
              <a:t>programmi di intervento nella comunità </a:t>
            </a:r>
            <a:r>
              <a:rPr lang="it-IT" sz="5200" dirty="0">
                <a:solidFill>
                  <a:schemeClr val="tx1"/>
                </a:solidFill>
              </a:rPr>
              <a:t>indirizzati alla soluzione dei problemi psicosociali dei cittadini</a:t>
            </a:r>
          </a:p>
          <a:p>
            <a:pPr algn="just"/>
            <a:r>
              <a:rPr lang="it-IT" sz="5200" b="1" dirty="0">
                <a:solidFill>
                  <a:schemeClr val="tx1"/>
                </a:solidFill>
              </a:rPr>
              <a:t>Community counselling</a:t>
            </a:r>
            <a:r>
              <a:rPr lang="it-IT" sz="5200" dirty="0">
                <a:solidFill>
                  <a:schemeClr val="tx1"/>
                </a:solidFill>
              </a:rPr>
              <a:t>, oltre al counselling individuale e di gruppo, per facilitare la gestione efficace di situazioni stressanti</a:t>
            </a:r>
          </a:p>
          <a:p>
            <a:pPr algn="just"/>
            <a:r>
              <a:rPr lang="it-IT" sz="5200" b="1" dirty="0">
                <a:solidFill>
                  <a:schemeClr val="tx1"/>
                </a:solidFill>
              </a:rPr>
              <a:t>Diagnosi delle caratteristiche di personalità </a:t>
            </a:r>
            <a:r>
              <a:rPr lang="it-IT" sz="5200" dirty="0">
                <a:solidFill>
                  <a:schemeClr val="tx1"/>
                </a:solidFill>
              </a:rPr>
              <a:t>e assesment delle caratteristiche personali, delle risorse psicosociali, dei bisogni e delle aspettative nelle diverse fasi d’età, mediante strumenti quantitativi e qualitativi</a:t>
            </a:r>
          </a:p>
          <a:p>
            <a:pPr algn="just"/>
            <a:r>
              <a:rPr lang="it-IT" sz="5200" b="1" dirty="0">
                <a:solidFill>
                  <a:schemeClr val="tx1"/>
                </a:solidFill>
              </a:rPr>
              <a:t>Interventi psicoeducativi e di skill training </a:t>
            </a:r>
            <a:r>
              <a:rPr lang="it-IT" sz="5200" dirty="0">
                <a:solidFill>
                  <a:schemeClr val="tx1"/>
                </a:solidFill>
              </a:rPr>
              <a:t>di competenze sociali funzionali alla promozione e gestione della salute e alla scelta di condotte salutari da parte di individui, gruppi e organizzazioni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E5EA58CF-6119-45AB-8E55-4AF6AB5A51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DC793454-9898-4E1C-964D-CB84F2284B3E}"/>
              </a:ext>
            </a:extLst>
          </p:cNvPr>
          <p:cNvSpPr txBox="1"/>
          <p:nvPr/>
        </p:nvSpPr>
        <p:spPr>
          <a:xfrm>
            <a:off x="6182533" y="1557890"/>
            <a:ext cx="5885419" cy="1600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1400" b="1" i="1" dirty="0"/>
              <a:t>Cosa studiare?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Laurea Magistrale in Psicologia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Tirocinio nell’ambito della psicologia clinica, di comunità, della salute,  dello sviluppo, della psicologia sociale e delle organizzazioni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Abilitazione alla professione e Iscrizione all’Albo (</a:t>
            </a:r>
            <a:r>
              <a:rPr lang="it-IT" sz="1400" dirty="0" err="1"/>
              <a:t>sez.A</a:t>
            </a:r>
            <a:r>
              <a:rPr lang="it-IT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Master o Corsi di Alta formazione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92FD5A0B-EE2A-47FD-B0E4-415BF6CC9DC7}"/>
              </a:ext>
            </a:extLst>
          </p:cNvPr>
          <p:cNvSpPr txBox="1"/>
          <p:nvPr/>
        </p:nvSpPr>
        <p:spPr>
          <a:xfrm>
            <a:off x="6182533" y="3383253"/>
            <a:ext cx="5885420" cy="2862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1400" b="1" i="1" dirty="0"/>
              <a:t>Dove lavorare?</a:t>
            </a:r>
          </a:p>
          <a:p>
            <a:pPr marL="0" indent="0">
              <a:buNone/>
            </a:pPr>
            <a:r>
              <a:rPr lang="it-IT" sz="1400" dirty="0"/>
              <a:t>Servizi sociali e sanitari, educativi , pubblici e privati: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Dipendente del SSN nei servizi di psicologia delle ASL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Dipendente dei servizi educativi e sociali di enti locali territoriali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dirty="0"/>
              <a:t>Libero professionista </a:t>
            </a:r>
            <a:r>
              <a:rPr lang="it-IT" sz="1400" dirty="0"/>
              <a:t>per servizi di natura clinica, riabilitativa e di educazione sanitaria nell’ambito delle </a:t>
            </a:r>
            <a:r>
              <a:rPr lang="it-IT" sz="1400" b="1" dirty="0"/>
              <a:t>scuole</a:t>
            </a:r>
            <a:r>
              <a:rPr lang="it-IT" sz="1400" dirty="0"/>
              <a:t> primarie e secondarie, delle </a:t>
            </a:r>
            <a:r>
              <a:rPr lang="it-IT" sz="1400" b="1" dirty="0"/>
              <a:t>istituzioni assistenziali</a:t>
            </a:r>
            <a:r>
              <a:rPr lang="it-IT" sz="1400" dirty="0"/>
              <a:t>, delle comunità residenziali, delle </a:t>
            </a:r>
            <a:r>
              <a:rPr lang="it-IT" sz="1400" b="1" dirty="0"/>
              <a:t>organizzazioni di lavoro </a:t>
            </a:r>
            <a:r>
              <a:rPr lang="it-IT" sz="1400" dirty="0"/>
              <a:t>e della comunità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Socio di cooperative che offrono servizi sociali, educativi, riabilitativi e di assistenza sanitaria e sociale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Come ricercatore presso l’Università o centri studi e ricerche pubblici e privati</a:t>
            </a:r>
          </a:p>
          <a:p>
            <a:pPr marL="0" indent="0">
              <a:buNone/>
            </a:pPr>
            <a:r>
              <a:rPr lang="it-IT" sz="1200" dirty="0"/>
              <a:t>*SIPCO, Società Italiana di Psicologia di Comunità</a:t>
            </a:r>
          </a:p>
        </p:txBody>
      </p:sp>
      <p:pic>
        <p:nvPicPr>
          <p:cNvPr id="10" name="Elemento grafico 9" descr="Brindisi con riempimento a tinta unita">
            <a:extLst>
              <a:ext uri="{FF2B5EF4-FFF2-40B4-BE49-F238E27FC236}">
                <a16:creationId xmlns:a16="http://schemas.microsoft.com/office/drawing/2014/main" xmlns="" id="{F98EA747-98AD-4B1C-98B4-05A4B52939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66933" y="542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272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A5A4D5E-36B6-4DBD-92BF-709C33AAE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5642677" cy="609267"/>
          </a:xfrm>
        </p:spPr>
        <p:txBody>
          <a:bodyPr>
            <a:normAutofit/>
          </a:bodyPr>
          <a:lstStyle/>
          <a:p>
            <a:r>
              <a:rPr lang="it-IT" sz="3200" dirty="0"/>
              <a:t>Realtà Virtuale e Psicologia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B5A104E0-CD0C-4E28-87A3-0221D1FDF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609" y="1711690"/>
            <a:ext cx="5642676" cy="146811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400" dirty="0">
                <a:solidFill>
                  <a:schemeClr val="tx1"/>
                </a:solidFill>
              </a:rPr>
              <a:t>La realtà virtuale, tramite dispostivi (caschi) e software specifici, permette di simulare la realtà a tal punto che il mondo virtuale viene percepito come il mondo reale. </a:t>
            </a:r>
          </a:p>
          <a:p>
            <a:pPr marL="0" indent="0" algn="just">
              <a:buNone/>
            </a:pPr>
            <a:r>
              <a:rPr lang="it-IT" sz="1400" dirty="0">
                <a:solidFill>
                  <a:schemeClr val="tx1"/>
                </a:solidFill>
              </a:rPr>
              <a:t>È uno strumento in grado di ricreare la relazione con il mondo fisico sotto un nuovo piano.</a:t>
            </a:r>
          </a:p>
          <a:p>
            <a:pPr marL="0" indent="0" algn="just">
              <a:buNone/>
            </a:pPr>
            <a:endParaRPr lang="it-IT" sz="1900" dirty="0">
              <a:solidFill>
                <a:schemeClr val="tx1"/>
              </a:solidFill>
            </a:endParaRPr>
          </a:p>
        </p:txBody>
      </p:sp>
      <p:sp>
        <p:nvSpPr>
          <p:cNvPr id="5" name="Segnaposto contenuto 5">
            <a:extLst>
              <a:ext uri="{FF2B5EF4-FFF2-40B4-BE49-F238E27FC236}">
                <a16:creationId xmlns:a16="http://schemas.microsoft.com/office/drawing/2014/main" xmlns="" id="{76429EB9-69B2-4ECD-9F77-19078D7EC4A6}"/>
              </a:ext>
            </a:extLst>
          </p:cNvPr>
          <p:cNvSpPr txBox="1">
            <a:spLocks/>
          </p:cNvSpPr>
          <p:nvPr/>
        </p:nvSpPr>
        <p:spPr>
          <a:xfrm>
            <a:off x="6082210" y="1462493"/>
            <a:ext cx="5783181" cy="19665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3" indent="-228603" algn="l" defTabSz="914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10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17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24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30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7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43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51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57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400" b="1" i="1" dirty="0"/>
              <a:t>Cosa studiare?</a:t>
            </a:r>
          </a:p>
          <a:p>
            <a:pPr marL="0" indent="0" algn="just">
              <a:buNone/>
            </a:pPr>
            <a:r>
              <a:rPr lang="it-IT" sz="1400" dirty="0"/>
              <a:t> In questo ambito applicativo della Psicologia, lo Psicologo che si è specializzato in un determinato settore seguendo l’iter «standard» (Laurea Magistrale in Psicologia, Tirocinio, Abilitazione alla professione, Iscrizione all’Albo, Master/Corso di Alta formazione/ Scuola di Specializzazione) e che decide di utilizzare la Realtà Virtuale come strumento di lavoro, deve acquisire le competenze che sono alla base dello strumento con Master/Corsi di Alta formazione o Dottorato di ricerca. </a:t>
            </a:r>
          </a:p>
        </p:txBody>
      </p:sp>
      <p:sp>
        <p:nvSpPr>
          <p:cNvPr id="7" name="Segnaposto contenuto 5">
            <a:extLst>
              <a:ext uri="{FF2B5EF4-FFF2-40B4-BE49-F238E27FC236}">
                <a16:creationId xmlns:a16="http://schemas.microsoft.com/office/drawing/2014/main" xmlns="" id="{24FA485B-139C-4794-A0A5-CDE15889B595}"/>
              </a:ext>
            </a:extLst>
          </p:cNvPr>
          <p:cNvSpPr txBox="1">
            <a:spLocks/>
          </p:cNvSpPr>
          <p:nvPr/>
        </p:nvSpPr>
        <p:spPr>
          <a:xfrm>
            <a:off x="6096000" y="3572823"/>
            <a:ext cx="5783182" cy="32168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3" indent="-228603" algn="l" defTabSz="91441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10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17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24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30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7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43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51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57" indent="-228603" algn="l" defTabSz="91441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5600" b="1" i="1" dirty="0"/>
              <a:t>Ambiti applicativi della Realtà Virtuale</a:t>
            </a:r>
          </a:p>
          <a:p>
            <a:pPr marL="0" indent="0">
              <a:buNone/>
            </a:pPr>
            <a:r>
              <a:rPr lang="it-IT" sz="5600" dirty="0"/>
              <a:t>La realtà virtuale può essere applicata nell’ambito della Psicologia clinica, della Psicologia  riabilitativa, della Psicologia del Lavoro e della Neuropsicologia. </a:t>
            </a:r>
          </a:p>
          <a:p>
            <a:pPr marL="0" indent="0">
              <a:buNone/>
            </a:pPr>
            <a:r>
              <a:rPr lang="it-IT" sz="5600" dirty="0"/>
              <a:t>Uno Psicologo che possiede competenze nell’ambito della Realtà Virtuale può lavorare in collaborazione con altre figure professionali come ingegneri, architetti. </a:t>
            </a:r>
          </a:p>
          <a:p>
            <a:pPr marL="0" indent="0">
              <a:buNone/>
            </a:pPr>
            <a:r>
              <a:rPr lang="it-IT" sz="5600" dirty="0"/>
              <a:t>Quindi tra i contesti in cui tale figura potrebbe trovare occupazione si hanno:</a:t>
            </a:r>
          </a:p>
          <a:p>
            <a:pPr>
              <a:buFontTx/>
              <a:buChar char="-"/>
            </a:pPr>
            <a:r>
              <a:rPr lang="it-IT" sz="5600" dirty="0"/>
              <a:t>Aziende (settore marketing)</a:t>
            </a:r>
          </a:p>
          <a:p>
            <a:pPr>
              <a:buFontTx/>
              <a:buChar char="-"/>
            </a:pPr>
            <a:r>
              <a:rPr lang="it-IT" sz="5600" dirty="0"/>
              <a:t>Industrie</a:t>
            </a:r>
          </a:p>
          <a:p>
            <a:pPr>
              <a:buFontTx/>
              <a:buChar char="-"/>
            </a:pPr>
            <a:r>
              <a:rPr lang="it-IT" sz="5600" dirty="0"/>
              <a:t>Servizi sanitari pubblici e privati.</a:t>
            </a:r>
          </a:p>
          <a:p>
            <a:pPr marL="0" indent="0">
              <a:buNone/>
            </a:pPr>
            <a:r>
              <a:rPr lang="it-IT" sz="5600" dirty="0"/>
              <a:t>Inoltre tale figura può operare come Ricercatore presso l’Università o centri studi e ricerche pubblici e privati.</a:t>
            </a:r>
          </a:p>
          <a:p>
            <a:pPr>
              <a:buFontTx/>
              <a:buChar char="-"/>
            </a:pPr>
            <a:endParaRPr lang="it-IT" sz="1800" dirty="0"/>
          </a:p>
          <a:p>
            <a:pPr>
              <a:buFontTx/>
              <a:buChar char="-"/>
            </a:pPr>
            <a:endParaRPr lang="it-IT" sz="180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24F886CB-560E-4749-A12E-A6A675D3F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6441B25C-36ED-477C-8FA7-325A87377562}"/>
              </a:ext>
            </a:extLst>
          </p:cNvPr>
          <p:cNvSpPr txBox="1"/>
          <p:nvPr/>
        </p:nvSpPr>
        <p:spPr>
          <a:xfrm>
            <a:off x="312818" y="4238369"/>
            <a:ext cx="5642676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it-IT" sz="1400" dirty="0">
                <a:solidFill>
                  <a:schemeClr val="tx1"/>
                </a:solidFill>
              </a:rPr>
              <a:t>Lo Psicologo può utilizzare la </a:t>
            </a:r>
            <a:r>
              <a:rPr lang="it-IT" sz="1400" b="1" dirty="0">
                <a:solidFill>
                  <a:schemeClr val="tx1"/>
                </a:solidFill>
              </a:rPr>
              <a:t>realtà virtuale come uno strumento all’interno del contesto in cui si è specializzato</a:t>
            </a:r>
            <a:r>
              <a:rPr lang="it-IT" sz="1400" dirty="0">
                <a:solidFill>
                  <a:schemeClr val="tx1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it-IT" sz="1400" dirty="0">
                <a:solidFill>
                  <a:schemeClr val="tx1"/>
                </a:solidFill>
              </a:rPr>
              <a:t>Per esempio, la realtà Virtuale può essere utilizzata come strumento di </a:t>
            </a:r>
            <a:r>
              <a:rPr lang="it-IT" sz="1400" b="1" dirty="0">
                <a:solidFill>
                  <a:schemeClr val="tx1"/>
                </a:solidFill>
              </a:rPr>
              <a:t>aiuto in psicoterapia </a:t>
            </a:r>
            <a:r>
              <a:rPr lang="it-IT" sz="1400" dirty="0">
                <a:solidFill>
                  <a:schemeClr val="tx1"/>
                </a:solidFill>
              </a:rPr>
              <a:t>(disturbi di personalità, fobie ecc.), per il trattamento di allucinazioni in ambito psichiatrico e nei protocolli di riabilitazione, come supporto per bambini affetti da disturbi del </a:t>
            </a:r>
            <a:r>
              <a:rPr lang="it-IT" sz="1400" dirty="0" err="1">
                <a:solidFill>
                  <a:schemeClr val="tx1"/>
                </a:solidFill>
              </a:rPr>
              <a:t>neurosviluppo</a:t>
            </a:r>
            <a:r>
              <a:rPr lang="it-IT" sz="1400" dirty="0">
                <a:solidFill>
                  <a:schemeClr val="tx1"/>
                </a:solidFill>
              </a:rPr>
              <a:t>, per simulare interazione uomo-ambiente urbano/lavorativo/industriale ecc.</a:t>
            </a:r>
          </a:p>
        </p:txBody>
      </p:sp>
      <p:pic>
        <p:nvPicPr>
          <p:cNvPr id="10" name="Elemento grafico 9" descr="Visore per la realtà virtuale contorno">
            <a:extLst>
              <a:ext uri="{FF2B5EF4-FFF2-40B4-BE49-F238E27FC236}">
                <a16:creationId xmlns:a16="http://schemas.microsoft.com/office/drawing/2014/main" xmlns="" id="{319387BF-9D1D-46C0-BF94-BB2D626F26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69453" y="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6291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F4E1920-DE3B-45FC-98AA-40793902B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954" y="687905"/>
            <a:ext cx="7667494" cy="788686"/>
          </a:xfrm>
        </p:spPr>
        <p:txBody>
          <a:bodyPr/>
          <a:lstStyle/>
          <a:p>
            <a:r>
              <a:rPr lang="it-IT" dirty="0"/>
              <a:t>Ergonomia cognitiva e Psicologia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C4C47F6-9D82-4B02-96F3-5B2C4FA0A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344" y="1679944"/>
            <a:ext cx="5050465" cy="468754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i="1" dirty="0">
                <a:solidFill>
                  <a:schemeClr val="tx1"/>
                </a:solidFill>
              </a:rPr>
              <a:t>Tra le principali attività professionali vi sono:</a:t>
            </a:r>
          </a:p>
          <a:p>
            <a:pPr marL="0" indent="0">
              <a:buNone/>
            </a:pPr>
            <a:endParaRPr lang="it-IT" sz="18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sz="1800" dirty="0">
                <a:solidFill>
                  <a:schemeClr val="tx1"/>
                </a:solidFill>
              </a:rPr>
              <a:t>L’ambito di ricerca dell’ergonomia cognitiva affronta lo studio del rapporto tra i  dispositivi informatici e l’essere umano.</a:t>
            </a:r>
          </a:p>
          <a:p>
            <a:pPr marL="0" indent="0" algn="just">
              <a:buNone/>
            </a:pPr>
            <a:r>
              <a:rPr lang="it-IT" sz="1800" dirty="0">
                <a:solidFill>
                  <a:schemeClr val="tx1"/>
                </a:solidFill>
              </a:rPr>
              <a:t>Lo psicologo specializzato in questo settore collabora in particolare con ingegneri ed informatici.</a:t>
            </a:r>
          </a:p>
          <a:p>
            <a:pPr marL="0" indent="0" algn="just">
              <a:buNone/>
            </a:pPr>
            <a:r>
              <a:rPr lang="it-IT" sz="1800" dirty="0">
                <a:solidFill>
                  <a:schemeClr val="tx1"/>
                </a:solidFill>
              </a:rPr>
              <a:t>Lo psicologo che si specializza in Ergonomia cognitiva studia quindi la reazione dell’essere umano all’interazione con i dispositivi informatici (robot, smartphone, laptop ecc.) e studia come il contesto influenza le scelte dell’essere umano. </a:t>
            </a:r>
          </a:p>
          <a:p>
            <a:pPr marL="0" indent="0" algn="just">
              <a:buNone/>
            </a:pPr>
            <a:r>
              <a:rPr lang="it-IT" sz="1800" dirty="0">
                <a:solidFill>
                  <a:schemeClr val="tx1"/>
                </a:solidFill>
              </a:rPr>
              <a:t>Inoltre, può lavorare nel settore marketing delle aziende, interviene come coach per risolvere disordini della comunicazione all’interno delle organizzazioni ecc.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50DF989D-0124-4A9E-A40B-F55BC69CB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3192CB9B-FF27-4ABD-8AE4-8F02CCC7D8B1}"/>
              </a:ext>
            </a:extLst>
          </p:cNvPr>
          <p:cNvSpPr txBox="1"/>
          <p:nvPr/>
        </p:nvSpPr>
        <p:spPr>
          <a:xfrm>
            <a:off x="5586701" y="2013824"/>
            <a:ext cx="6302449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t-IT" sz="1400" b="1" i="1" dirty="0"/>
              <a:t>Cosa studiare?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Laurea Magistrale in Psicologia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Tirocinio professionale svolto nell’ambito dell’ergonomia cognitiva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Dottorato di ricerca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5D8DBD90-AB24-4889-B6B0-2A27382CE80E}"/>
              </a:ext>
            </a:extLst>
          </p:cNvPr>
          <p:cNvSpPr txBox="1"/>
          <p:nvPr/>
        </p:nvSpPr>
        <p:spPr>
          <a:xfrm>
            <a:off x="5581207" y="3307773"/>
            <a:ext cx="6302449" cy="20928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t-IT" sz="1400" b="1" i="1" dirty="0"/>
              <a:t>Dove lavorare?</a:t>
            </a:r>
            <a:endParaRPr lang="it-IT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Aziende pubbliche e private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Aziende informatiche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Istituti di riabilitazione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Istituti ingegneristici</a:t>
            </a:r>
          </a:p>
          <a:p>
            <a:endParaRPr lang="it-IT" sz="1400" dirty="0"/>
          </a:p>
          <a:p>
            <a:r>
              <a:rPr lang="it-IT" sz="1400" dirty="0"/>
              <a:t>Inoltre, tale figura può operare come ricercatore presso l’Università o centri studi e ricerche pubblici e privati.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800" dirty="0"/>
          </a:p>
        </p:txBody>
      </p:sp>
      <p:pic>
        <p:nvPicPr>
          <p:cNvPr id="10" name="Elemento grafico 9" descr="Intelligenza artificiale con riempimento a tinta unita">
            <a:extLst>
              <a:ext uri="{FF2B5EF4-FFF2-40B4-BE49-F238E27FC236}">
                <a16:creationId xmlns:a16="http://schemas.microsoft.com/office/drawing/2014/main" xmlns="" id="{6F782D17-ABD3-4323-8039-64A15E534F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5795" y="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6058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0665" y="623592"/>
            <a:ext cx="3420327" cy="698919"/>
          </a:xfrm>
        </p:spPr>
        <p:txBody>
          <a:bodyPr/>
          <a:lstStyle/>
          <a:p>
            <a:r>
              <a:rPr lang="en-US" dirty="0"/>
              <a:t>Contatti COP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4CF096A8-AACC-40AD-8143-C48964329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xmlns="" id="{24DD5A49-0C87-4FB9-8FAD-A9E1401CA240}"/>
              </a:ext>
            </a:extLst>
          </p:cNvPr>
          <p:cNvSpPr/>
          <p:nvPr/>
        </p:nvSpPr>
        <p:spPr>
          <a:xfrm>
            <a:off x="4468190" y="4933509"/>
            <a:ext cx="3622773" cy="1524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Indirizzi e-mail</a:t>
            </a:r>
          </a:p>
          <a:p>
            <a:pPr algn="ctr"/>
            <a:endParaRPr lang="en-US" b="1" dirty="0">
              <a:solidFill>
                <a:schemeClr val="tx2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orienta.psi@unicampania.it</a:t>
            </a:r>
            <a:r>
              <a:rPr lang="en-US" dirty="0">
                <a:solidFill>
                  <a:schemeClr val="tx1"/>
                </a:solidFill>
              </a:rPr>
              <a:t>   </a:t>
            </a:r>
            <a:r>
              <a:rPr lang="en-US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staffcop.unina2@gmail.com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xmlns="" id="{9CC99858-4FE6-405D-B562-8D725CBC642A}"/>
              </a:ext>
            </a:extLst>
          </p:cNvPr>
          <p:cNvSpPr/>
          <p:nvPr/>
        </p:nvSpPr>
        <p:spPr>
          <a:xfrm>
            <a:off x="8940826" y="2371059"/>
            <a:ext cx="2945218" cy="1524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2"/>
                </a:solidFill>
              </a:rPr>
              <a:t>Telefono</a:t>
            </a:r>
            <a:endParaRPr lang="en-US" b="1" dirty="0">
              <a:solidFill>
                <a:schemeClr val="tx2"/>
              </a:solidFill>
            </a:endParaRPr>
          </a:p>
          <a:p>
            <a:pPr algn="ctr"/>
            <a:endParaRPr lang="en-US" b="1" dirty="0">
              <a:solidFill>
                <a:schemeClr val="tx2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0823 3752274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xmlns="" id="{B6FB5746-6E3E-445B-880B-149343AEABF8}"/>
              </a:ext>
            </a:extLst>
          </p:cNvPr>
          <p:cNvSpPr/>
          <p:nvPr/>
        </p:nvSpPr>
        <p:spPr>
          <a:xfrm>
            <a:off x="4569413" y="1924491"/>
            <a:ext cx="3420326" cy="16917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2"/>
                </a:solidFill>
                <a:cs typeface="Aharoni" panose="02010803020104030203" pitchFamily="2" charset="-79"/>
              </a:rPr>
              <a:t>Gruppo chiuso Facebook</a:t>
            </a:r>
          </a:p>
          <a:p>
            <a:pPr algn="ctr"/>
            <a:r>
              <a:rPr lang="it-IT" b="1" dirty="0">
                <a:solidFill>
                  <a:schemeClr val="tx2"/>
                </a:solidFill>
                <a:cs typeface="Aharoni" panose="02010803020104030203" pitchFamily="2" charset="-79"/>
              </a:rPr>
              <a:t>«Centro orientamento e placement»</a:t>
            </a:r>
          </a:p>
          <a:p>
            <a:pPr marL="0" indent="0" algn="ctr">
              <a:buNone/>
            </a:pPr>
            <a:r>
              <a:rPr lang="it-IT" dirty="0">
                <a:solidFill>
                  <a:schemeClr val="tx1"/>
                </a:solidFill>
                <a:cs typeface="Aharoni" panose="02010803020104030203" pitchFamily="2" charset="-79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https://www.facebook.com/groups/1721766294787721/?ref=bookmarks</a:t>
            </a:r>
            <a:endParaRPr lang="it-IT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xmlns="" id="{FE5F125D-B219-4117-98B4-3F2597ECFC27}"/>
              </a:ext>
            </a:extLst>
          </p:cNvPr>
          <p:cNvSpPr/>
          <p:nvPr/>
        </p:nvSpPr>
        <p:spPr>
          <a:xfrm>
            <a:off x="8940826" y="4288466"/>
            <a:ext cx="2945218" cy="1524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2"/>
                </a:solidFill>
              </a:rPr>
              <a:t>Contatto</a:t>
            </a:r>
            <a:r>
              <a:rPr lang="en-US" b="1" dirty="0">
                <a:solidFill>
                  <a:schemeClr val="tx2"/>
                </a:solidFill>
              </a:rPr>
              <a:t> Skype</a:t>
            </a:r>
          </a:p>
          <a:p>
            <a:pPr algn="ctr"/>
            <a:endParaRPr lang="en-US" dirty="0">
              <a:solidFill>
                <a:schemeClr val="tx2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  <a:cs typeface="Aharoni" panose="02010803020104030203" pitchFamily="2" charset="-79"/>
              </a:rPr>
              <a:t>orienta.psi.unina2.it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xmlns="" id="{BA16A5D5-105B-4871-A6A0-1989112F163E}"/>
              </a:ext>
            </a:extLst>
          </p:cNvPr>
          <p:cNvSpPr/>
          <p:nvPr/>
        </p:nvSpPr>
        <p:spPr>
          <a:xfrm>
            <a:off x="635097" y="3358727"/>
            <a:ext cx="3306938" cy="16917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Per maggiori informazioni </a:t>
            </a:r>
          </a:p>
        </p:txBody>
      </p:sp>
    </p:spTree>
    <p:extLst>
      <p:ext uri="{BB962C8B-B14F-4D97-AF65-F5344CB8AC3E}">
        <p14:creationId xmlns:p14="http://schemas.microsoft.com/office/powerpoint/2010/main" val="10030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995739F-244C-4D4B-AF1D-7878CBD4B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148" y="581857"/>
            <a:ext cx="8091541" cy="725487"/>
          </a:xfrm>
        </p:spPr>
        <p:txBody>
          <a:bodyPr/>
          <a:lstStyle/>
          <a:p>
            <a:r>
              <a:rPr lang="it-IT" dirty="0"/>
              <a:t>Ambiti professionali della Psicologia</a:t>
            </a: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xmlns="" id="{80F4E122-3122-4792-A607-805400DEBCA8}"/>
              </a:ext>
            </a:extLst>
          </p:cNvPr>
          <p:cNvSpPr/>
          <p:nvPr/>
        </p:nvSpPr>
        <p:spPr>
          <a:xfrm>
            <a:off x="574155" y="1670936"/>
            <a:ext cx="3194423" cy="51998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Psicologia clinica </a:t>
            </a:r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xmlns="" id="{1AC005D9-F21A-487F-8180-DC3F36B26B91}"/>
              </a:ext>
            </a:extLst>
          </p:cNvPr>
          <p:cNvSpPr/>
          <p:nvPr/>
        </p:nvSpPr>
        <p:spPr>
          <a:xfrm>
            <a:off x="8472262" y="4484612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Psicologia delle comunità</a:t>
            </a: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xmlns="" id="{D6950BE7-6330-498E-9F8B-99AAC596BDC8}"/>
              </a:ext>
            </a:extLst>
          </p:cNvPr>
          <p:cNvSpPr/>
          <p:nvPr/>
        </p:nvSpPr>
        <p:spPr>
          <a:xfrm>
            <a:off x="574154" y="3070982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Psicologia della salute</a:t>
            </a: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xmlns="" id="{A0411A38-0813-4963-A296-958FBE23BED6}"/>
              </a:ext>
            </a:extLst>
          </p:cNvPr>
          <p:cNvSpPr/>
          <p:nvPr/>
        </p:nvSpPr>
        <p:spPr>
          <a:xfrm>
            <a:off x="574154" y="3771005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Psicologia dello sviluppo e dell’educazione</a:t>
            </a:r>
          </a:p>
        </p:txBody>
      </p:sp>
      <p:sp>
        <p:nvSpPr>
          <p:cNvPr id="34" name="Rettangolo 33">
            <a:extLst>
              <a:ext uri="{FF2B5EF4-FFF2-40B4-BE49-F238E27FC236}">
                <a16:creationId xmlns:a16="http://schemas.microsoft.com/office/drawing/2014/main" xmlns="" id="{69152D6C-35C1-415D-9318-D504885223F9}"/>
              </a:ext>
            </a:extLst>
          </p:cNvPr>
          <p:cNvSpPr/>
          <p:nvPr/>
        </p:nvSpPr>
        <p:spPr>
          <a:xfrm>
            <a:off x="574154" y="4471028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Psicologia del lavoro, organizzazioni e risorse umane</a:t>
            </a: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xmlns="" id="{7CBF2E8E-B7C8-4B31-A603-F53A1820C535}"/>
              </a:ext>
            </a:extLst>
          </p:cNvPr>
          <p:cNvSpPr/>
          <p:nvPr/>
        </p:nvSpPr>
        <p:spPr>
          <a:xfrm>
            <a:off x="589111" y="5871074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Psicologia del marketing e della comunicazione</a:t>
            </a: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xmlns="" id="{BED48C11-32DC-4EEF-B0C2-C85775C2653A}"/>
              </a:ext>
            </a:extLst>
          </p:cNvPr>
          <p:cNvSpPr/>
          <p:nvPr/>
        </p:nvSpPr>
        <p:spPr>
          <a:xfrm>
            <a:off x="4530685" y="2369842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Neuropsicologia</a:t>
            </a:r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xmlns="" id="{FD0B6C87-BE5A-4097-975B-474E632DD5D7}"/>
              </a:ext>
            </a:extLst>
          </p:cNvPr>
          <p:cNvSpPr/>
          <p:nvPr/>
        </p:nvSpPr>
        <p:spPr>
          <a:xfrm>
            <a:off x="4530684" y="3048170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Psicologia dei disturbi alimentari</a:t>
            </a:r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xmlns="" id="{072B86BA-C064-4D1B-A82A-BCEBAC85C1EC}"/>
              </a:ext>
            </a:extLst>
          </p:cNvPr>
          <p:cNvSpPr/>
          <p:nvPr/>
        </p:nvSpPr>
        <p:spPr>
          <a:xfrm>
            <a:off x="4554046" y="3771005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Psicologia delle emergenze</a:t>
            </a: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xmlns="" id="{BE85EF3E-C91A-4444-876E-FB50E94AEB80}"/>
              </a:ext>
            </a:extLst>
          </p:cNvPr>
          <p:cNvSpPr/>
          <p:nvPr/>
        </p:nvSpPr>
        <p:spPr>
          <a:xfrm>
            <a:off x="574154" y="5171051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Psicologia dell’orientamento</a:t>
            </a:r>
          </a:p>
        </p:txBody>
      </p:sp>
      <p:sp>
        <p:nvSpPr>
          <p:cNvPr id="40" name="Rettangolo 39">
            <a:extLst>
              <a:ext uri="{FF2B5EF4-FFF2-40B4-BE49-F238E27FC236}">
                <a16:creationId xmlns:a16="http://schemas.microsoft.com/office/drawing/2014/main" xmlns="" id="{C06A354D-7E71-40CE-9E18-DF3A3FE900F1}"/>
              </a:ext>
            </a:extLst>
          </p:cNvPr>
          <p:cNvSpPr/>
          <p:nvPr/>
        </p:nvSpPr>
        <p:spPr>
          <a:xfrm>
            <a:off x="8487216" y="2346876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Psicologia del turismo</a:t>
            </a:r>
          </a:p>
        </p:txBody>
      </p:sp>
      <p:sp>
        <p:nvSpPr>
          <p:cNvPr id="41" name="Rettangolo 40">
            <a:extLst>
              <a:ext uri="{FF2B5EF4-FFF2-40B4-BE49-F238E27FC236}">
                <a16:creationId xmlns:a16="http://schemas.microsoft.com/office/drawing/2014/main" xmlns="" id="{CA865E9F-39FD-4390-8DA1-900924D22B44}"/>
              </a:ext>
            </a:extLst>
          </p:cNvPr>
          <p:cNvSpPr/>
          <p:nvPr/>
        </p:nvSpPr>
        <p:spPr>
          <a:xfrm>
            <a:off x="4530684" y="4471028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Psicologia dello sport</a:t>
            </a:r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xmlns="" id="{436DBE62-472F-4C0E-9EB9-177523025FAA}"/>
              </a:ext>
            </a:extLst>
          </p:cNvPr>
          <p:cNvSpPr/>
          <p:nvPr/>
        </p:nvSpPr>
        <p:spPr>
          <a:xfrm>
            <a:off x="4554044" y="5193863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Psicologia penitenziaria</a:t>
            </a:r>
          </a:p>
        </p:txBody>
      </p:sp>
      <p:sp>
        <p:nvSpPr>
          <p:cNvPr id="43" name="Rettangolo 42">
            <a:extLst>
              <a:ext uri="{FF2B5EF4-FFF2-40B4-BE49-F238E27FC236}">
                <a16:creationId xmlns:a16="http://schemas.microsoft.com/office/drawing/2014/main" xmlns="" id="{CBB19839-A2BF-4041-A658-0ABCBA8F1601}"/>
              </a:ext>
            </a:extLst>
          </p:cNvPr>
          <p:cNvSpPr/>
          <p:nvPr/>
        </p:nvSpPr>
        <p:spPr>
          <a:xfrm>
            <a:off x="4569002" y="5871074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Psicologia giuridica e forense</a:t>
            </a:r>
          </a:p>
        </p:txBody>
      </p:sp>
      <p:sp>
        <p:nvSpPr>
          <p:cNvPr id="44" name="Rettangolo 43">
            <a:extLst>
              <a:ext uri="{FF2B5EF4-FFF2-40B4-BE49-F238E27FC236}">
                <a16:creationId xmlns:a16="http://schemas.microsoft.com/office/drawing/2014/main" xmlns="" id="{4A836D30-E23D-4177-A7E1-3754E5824D45}"/>
              </a:ext>
            </a:extLst>
          </p:cNvPr>
          <p:cNvSpPr/>
          <p:nvPr/>
        </p:nvSpPr>
        <p:spPr>
          <a:xfrm>
            <a:off x="8487217" y="1686473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Criminologia</a:t>
            </a:r>
          </a:p>
        </p:txBody>
      </p:sp>
      <p:sp>
        <p:nvSpPr>
          <p:cNvPr id="45" name="Rettangolo 44">
            <a:extLst>
              <a:ext uri="{FF2B5EF4-FFF2-40B4-BE49-F238E27FC236}">
                <a16:creationId xmlns:a16="http://schemas.microsoft.com/office/drawing/2014/main" xmlns="" id="{0F484918-1513-44C8-A082-C32D95D8BB40}"/>
              </a:ext>
            </a:extLst>
          </p:cNvPr>
          <p:cNvSpPr/>
          <p:nvPr/>
        </p:nvSpPr>
        <p:spPr>
          <a:xfrm>
            <a:off x="4530686" y="1670936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Psicologia dell’educazione</a:t>
            </a:r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xmlns="" id="{DE20C289-27AD-4357-85B2-32AE358E34D7}"/>
              </a:ext>
            </a:extLst>
          </p:cNvPr>
          <p:cNvSpPr/>
          <p:nvPr/>
        </p:nvSpPr>
        <p:spPr>
          <a:xfrm>
            <a:off x="8487216" y="3049075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Psicologia del traffico</a:t>
            </a:r>
          </a:p>
        </p:txBody>
      </p:sp>
      <p:sp>
        <p:nvSpPr>
          <p:cNvPr id="47" name="Rettangolo 46">
            <a:extLst>
              <a:ext uri="{FF2B5EF4-FFF2-40B4-BE49-F238E27FC236}">
                <a16:creationId xmlns:a16="http://schemas.microsoft.com/office/drawing/2014/main" xmlns="" id="{A49A2F7B-2062-4AEE-B8C9-54F6DE98688A}"/>
              </a:ext>
            </a:extLst>
          </p:cNvPr>
          <p:cNvSpPr/>
          <p:nvPr/>
        </p:nvSpPr>
        <p:spPr>
          <a:xfrm>
            <a:off x="8487214" y="3768829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Psicologia militare </a:t>
            </a:r>
          </a:p>
        </p:txBody>
      </p:sp>
      <p:sp>
        <p:nvSpPr>
          <p:cNvPr id="48" name="Rettangolo 47">
            <a:extLst>
              <a:ext uri="{FF2B5EF4-FFF2-40B4-BE49-F238E27FC236}">
                <a16:creationId xmlns:a16="http://schemas.microsoft.com/office/drawing/2014/main" xmlns="" id="{B518566A-5FF7-45D8-A4A0-A99BD5371CCE}"/>
              </a:ext>
            </a:extLst>
          </p:cNvPr>
          <p:cNvSpPr/>
          <p:nvPr/>
        </p:nvSpPr>
        <p:spPr>
          <a:xfrm>
            <a:off x="589110" y="2346876"/>
            <a:ext cx="3179467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Psicoterapia</a:t>
            </a:r>
          </a:p>
        </p:txBody>
      </p:sp>
      <p:sp>
        <p:nvSpPr>
          <p:cNvPr id="49" name="Rettangolo 48">
            <a:extLst>
              <a:ext uri="{FF2B5EF4-FFF2-40B4-BE49-F238E27FC236}">
                <a16:creationId xmlns:a16="http://schemas.microsoft.com/office/drawing/2014/main" xmlns="" id="{7806F565-28EB-492B-AE59-1BE1F331A21D}"/>
              </a:ext>
            </a:extLst>
          </p:cNvPr>
          <p:cNvSpPr/>
          <p:nvPr/>
        </p:nvSpPr>
        <p:spPr>
          <a:xfrm>
            <a:off x="8487214" y="5155291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Realtà Virtuale e Psicologia</a:t>
            </a:r>
          </a:p>
        </p:txBody>
      </p:sp>
      <p:sp>
        <p:nvSpPr>
          <p:cNvPr id="50" name="Rettangolo 49">
            <a:extLst>
              <a:ext uri="{FF2B5EF4-FFF2-40B4-BE49-F238E27FC236}">
                <a16:creationId xmlns:a16="http://schemas.microsoft.com/office/drawing/2014/main" xmlns="" id="{3DB28BA0-3889-45D9-8E9E-AAA0E3ED8DA7}"/>
              </a:ext>
            </a:extLst>
          </p:cNvPr>
          <p:cNvSpPr/>
          <p:nvPr/>
        </p:nvSpPr>
        <p:spPr>
          <a:xfrm>
            <a:off x="8472262" y="5871074"/>
            <a:ext cx="3194423" cy="519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Ergonomia Cognitiva e Psicologia</a:t>
            </a:r>
          </a:p>
        </p:txBody>
      </p:sp>
      <p:pic>
        <p:nvPicPr>
          <p:cNvPr id="25" name="Immagine 24">
            <a:extLst>
              <a:ext uri="{FF2B5EF4-FFF2-40B4-BE49-F238E27FC236}">
                <a16:creationId xmlns:a16="http://schemas.microsoft.com/office/drawing/2014/main" xmlns="" id="{7280C0C5-B1A9-467B-BB86-4AD8B83F0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7647" y="68283"/>
            <a:ext cx="2339163" cy="87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42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>
            <a:extLst>
              <a:ext uri="{FF2B5EF4-FFF2-40B4-BE49-F238E27FC236}">
                <a16:creationId xmlns:a16="http://schemas.microsoft.com/office/drawing/2014/main" xmlns="" id="{9A21A338-DFB5-4777-BD97-F02545C6C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747" y="61876"/>
            <a:ext cx="6168303" cy="758123"/>
          </a:xfrm>
        </p:spPr>
        <p:txBody>
          <a:bodyPr/>
          <a:lstStyle/>
          <a:p>
            <a:r>
              <a:rPr lang="it-IT" dirty="0"/>
              <a:t>Come diventare Psicologo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xmlns="" id="{35093BDC-A4E3-4F5B-A382-9CF60B697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5781" y="778617"/>
            <a:ext cx="8886978" cy="699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i="1" dirty="0"/>
              <a:t>Il </a:t>
            </a:r>
            <a:r>
              <a:rPr lang="it-IT" b="1" i="1" dirty="0"/>
              <a:t>Dipartimento di Psicologia </a:t>
            </a:r>
            <a:r>
              <a:rPr lang="it-IT" i="1" dirty="0"/>
              <a:t>della Vanvitelli è l’</a:t>
            </a:r>
            <a:r>
              <a:rPr lang="it-IT" b="1" i="1" dirty="0"/>
              <a:t>unico</a:t>
            </a:r>
            <a:r>
              <a:rPr lang="it-IT" i="1" dirty="0"/>
              <a:t> presente nel </a:t>
            </a:r>
            <a:r>
              <a:rPr lang="it-IT" b="1" i="1" dirty="0"/>
              <a:t>Sud Italia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xmlns="" id="{024B474A-7CA4-4D5A-9A0B-3DFE0C8A3191}"/>
              </a:ext>
            </a:extLst>
          </p:cNvPr>
          <p:cNvSpPr/>
          <p:nvPr/>
        </p:nvSpPr>
        <p:spPr>
          <a:xfrm>
            <a:off x="4404930" y="1212112"/>
            <a:ext cx="2220609" cy="10694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785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600" dirty="0"/>
              <a:t>Cdl triennale in </a:t>
            </a:r>
            <a:r>
              <a:rPr lang="it-IT" sz="1600" b="1" dirty="0"/>
              <a:t>Scienze e Tecniche Psicologiche</a:t>
            </a:r>
          </a:p>
          <a:p>
            <a:pPr algn="ctr" defTabSz="57785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600" dirty="0"/>
              <a:t>3 anni</a:t>
            </a:r>
          </a:p>
        </p:txBody>
      </p:sp>
      <p:cxnSp>
        <p:nvCxnSpPr>
          <p:cNvPr id="41" name="Connettore a gomito 40">
            <a:extLst>
              <a:ext uri="{FF2B5EF4-FFF2-40B4-BE49-F238E27FC236}">
                <a16:creationId xmlns:a16="http://schemas.microsoft.com/office/drawing/2014/main" xmlns="" id="{78532DA4-0ACB-4359-ABF1-0AC47F5D6280}"/>
              </a:ext>
            </a:extLst>
          </p:cNvPr>
          <p:cNvCxnSpPr>
            <a:cxnSpLocks/>
            <a:stCxn id="5" idx="2"/>
            <a:endCxn id="45" idx="1"/>
          </p:cNvCxnSpPr>
          <p:nvPr/>
        </p:nvCxnSpPr>
        <p:spPr>
          <a:xfrm rot="16200000" flipH="1">
            <a:off x="6136009" y="1660801"/>
            <a:ext cx="372389" cy="161393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a gomito 42">
            <a:extLst>
              <a:ext uri="{FF2B5EF4-FFF2-40B4-BE49-F238E27FC236}">
                <a16:creationId xmlns:a16="http://schemas.microsoft.com/office/drawing/2014/main" xmlns="" id="{8386F4ED-B751-4CBB-92B1-6935FF5C93AD}"/>
              </a:ext>
            </a:extLst>
          </p:cNvPr>
          <p:cNvCxnSpPr>
            <a:cxnSpLocks/>
            <a:stCxn id="5" idx="2"/>
          </p:cNvCxnSpPr>
          <p:nvPr/>
        </p:nvCxnSpPr>
        <p:spPr>
          <a:xfrm rot="5400000">
            <a:off x="4038672" y="1998604"/>
            <a:ext cx="1193593" cy="175953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ttangolo con angoli arrotondati 44">
            <a:extLst>
              <a:ext uri="{FF2B5EF4-FFF2-40B4-BE49-F238E27FC236}">
                <a16:creationId xmlns:a16="http://schemas.microsoft.com/office/drawing/2014/main" xmlns="" id="{CFD9F682-85AB-4763-9D50-C9989446224B}"/>
              </a:ext>
            </a:extLst>
          </p:cNvPr>
          <p:cNvSpPr/>
          <p:nvPr/>
        </p:nvSpPr>
        <p:spPr>
          <a:xfrm>
            <a:off x="7129171" y="2078832"/>
            <a:ext cx="3203588" cy="115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Corso di laurea MAGISTRALE</a:t>
            </a:r>
          </a:p>
          <a:p>
            <a:pPr algn="ctr"/>
            <a:r>
              <a:rPr lang="it-IT" dirty="0"/>
              <a:t>2 anni</a:t>
            </a:r>
          </a:p>
        </p:txBody>
      </p:sp>
      <p:sp>
        <p:nvSpPr>
          <p:cNvPr id="48" name="Rettangolo con angoli arrotondati 47">
            <a:extLst>
              <a:ext uri="{FF2B5EF4-FFF2-40B4-BE49-F238E27FC236}">
                <a16:creationId xmlns:a16="http://schemas.microsoft.com/office/drawing/2014/main" xmlns="" id="{92602C70-FA9D-460D-807E-E998B1EB62CB}"/>
              </a:ext>
            </a:extLst>
          </p:cNvPr>
          <p:cNvSpPr/>
          <p:nvPr/>
        </p:nvSpPr>
        <p:spPr>
          <a:xfrm>
            <a:off x="7831388" y="3721241"/>
            <a:ext cx="1799154" cy="9569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Cdl magistrale </a:t>
            </a:r>
          </a:p>
          <a:p>
            <a:pPr algn="ctr"/>
            <a:r>
              <a:rPr lang="it-IT" sz="1600" b="1" dirty="0"/>
              <a:t>PSICOLOGIA APPLICATA</a:t>
            </a:r>
          </a:p>
        </p:txBody>
      </p:sp>
      <p:sp>
        <p:nvSpPr>
          <p:cNvPr id="49" name="Rettangolo con angoli arrotondati 48">
            <a:extLst>
              <a:ext uri="{FF2B5EF4-FFF2-40B4-BE49-F238E27FC236}">
                <a16:creationId xmlns:a16="http://schemas.microsoft.com/office/drawing/2014/main" xmlns="" id="{2CB60A58-64BD-4670-965D-8DB229F834B9}"/>
              </a:ext>
            </a:extLst>
          </p:cNvPr>
          <p:cNvSpPr/>
          <p:nvPr/>
        </p:nvSpPr>
        <p:spPr>
          <a:xfrm>
            <a:off x="5862574" y="3721241"/>
            <a:ext cx="1799154" cy="9569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Cdl magistrale </a:t>
            </a:r>
          </a:p>
          <a:p>
            <a:pPr algn="ctr"/>
            <a:r>
              <a:rPr lang="it-IT" sz="1600" b="1" dirty="0"/>
              <a:t>PSICOLOGIA CLINICA</a:t>
            </a:r>
          </a:p>
        </p:txBody>
      </p:sp>
      <p:sp>
        <p:nvSpPr>
          <p:cNvPr id="50" name="Rettangolo con angoli arrotondati 49">
            <a:extLst>
              <a:ext uri="{FF2B5EF4-FFF2-40B4-BE49-F238E27FC236}">
                <a16:creationId xmlns:a16="http://schemas.microsoft.com/office/drawing/2014/main" xmlns="" id="{A51BA9A2-7CC7-42DC-8C63-84211793F333}"/>
              </a:ext>
            </a:extLst>
          </p:cNvPr>
          <p:cNvSpPr/>
          <p:nvPr/>
        </p:nvSpPr>
        <p:spPr>
          <a:xfrm>
            <a:off x="528850" y="2675159"/>
            <a:ext cx="3203588" cy="115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it-IT" sz="1600" dirty="0"/>
              <a:t>Tirocinio</a:t>
            </a:r>
          </a:p>
          <a:p>
            <a:pPr marL="342900" indent="-342900" algn="ctr">
              <a:buAutoNum type="arabicPeriod"/>
            </a:pPr>
            <a:r>
              <a:rPr lang="it-IT" sz="1600" dirty="0"/>
              <a:t>Esame di stato (ALBO B)</a:t>
            </a:r>
          </a:p>
          <a:p>
            <a:pPr marL="342900" indent="-342900" algn="ctr">
              <a:buAutoNum type="arabicPeriod"/>
            </a:pPr>
            <a:r>
              <a:rPr lang="it-IT" sz="1600" dirty="0"/>
              <a:t>Dottore in Tecniche Psicologiche</a:t>
            </a:r>
          </a:p>
        </p:txBody>
      </p: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xmlns="" id="{66BFC4B6-CE15-4FDE-AA66-0332E62E49F2}"/>
              </a:ext>
            </a:extLst>
          </p:cNvPr>
          <p:cNvCxnSpPr>
            <a:cxnSpLocks/>
            <a:stCxn id="45" idx="2"/>
            <a:endCxn id="49" idx="0"/>
          </p:cNvCxnSpPr>
          <p:nvPr/>
        </p:nvCxnSpPr>
        <p:spPr>
          <a:xfrm flipH="1">
            <a:off x="6762151" y="3229096"/>
            <a:ext cx="1968814" cy="492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xmlns="" id="{F051EA11-794D-44FA-A0FF-38DD7BE35E21}"/>
              </a:ext>
            </a:extLst>
          </p:cNvPr>
          <p:cNvCxnSpPr>
            <a:cxnSpLocks/>
            <a:stCxn id="45" idx="2"/>
            <a:endCxn id="48" idx="0"/>
          </p:cNvCxnSpPr>
          <p:nvPr/>
        </p:nvCxnSpPr>
        <p:spPr>
          <a:xfrm>
            <a:off x="8730965" y="3229096"/>
            <a:ext cx="0" cy="492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xmlns="" id="{F03FA7CE-6202-42E0-882C-CD64757170B7}"/>
              </a:ext>
            </a:extLst>
          </p:cNvPr>
          <p:cNvCxnSpPr>
            <a:cxnSpLocks/>
            <a:stCxn id="45" idx="2"/>
            <a:endCxn id="77" idx="0"/>
          </p:cNvCxnSpPr>
          <p:nvPr/>
        </p:nvCxnSpPr>
        <p:spPr>
          <a:xfrm>
            <a:off x="8730965" y="3229096"/>
            <a:ext cx="1968814" cy="492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ttangolo con angoli arrotondati 76">
            <a:extLst>
              <a:ext uri="{FF2B5EF4-FFF2-40B4-BE49-F238E27FC236}">
                <a16:creationId xmlns:a16="http://schemas.microsoft.com/office/drawing/2014/main" xmlns="" id="{42B80108-7644-4CBA-89DF-535808CB4FF7}"/>
              </a:ext>
            </a:extLst>
          </p:cNvPr>
          <p:cNvSpPr/>
          <p:nvPr/>
        </p:nvSpPr>
        <p:spPr>
          <a:xfrm>
            <a:off x="9800202" y="3721241"/>
            <a:ext cx="1799154" cy="9569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Cdl magistrale </a:t>
            </a:r>
          </a:p>
          <a:p>
            <a:pPr algn="ctr"/>
            <a:r>
              <a:rPr lang="it-IT" sz="1600" b="1" dirty="0"/>
              <a:t>PSICOLOGIA DEI PROCESSI COGNITIVI</a:t>
            </a:r>
          </a:p>
        </p:txBody>
      </p:sp>
      <p:sp>
        <p:nvSpPr>
          <p:cNvPr id="80" name="Rettangolo con angoli arrotondati 79">
            <a:extLst>
              <a:ext uri="{FF2B5EF4-FFF2-40B4-BE49-F238E27FC236}">
                <a16:creationId xmlns:a16="http://schemas.microsoft.com/office/drawing/2014/main" xmlns="" id="{FD5CE0BB-2651-4978-8BDD-BFB17F59DB10}"/>
              </a:ext>
            </a:extLst>
          </p:cNvPr>
          <p:cNvSpPr/>
          <p:nvPr/>
        </p:nvSpPr>
        <p:spPr>
          <a:xfrm>
            <a:off x="5862574" y="5473454"/>
            <a:ext cx="5736782" cy="11998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5" indent="-342905" algn="ctr" defTabSz="57785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it-IT" sz="1600" b="1" dirty="0"/>
              <a:t>Tirocinio </a:t>
            </a:r>
            <a:r>
              <a:rPr lang="it-IT" sz="1600" dirty="0"/>
              <a:t>Professionalizzante 1 anno = 1000 ore</a:t>
            </a:r>
          </a:p>
          <a:p>
            <a:pPr marL="342905" indent="-342905" algn="ctr" defTabSz="57785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it-IT" sz="1600" b="1" dirty="0"/>
              <a:t>Esame di Stato </a:t>
            </a:r>
            <a:r>
              <a:rPr lang="it-IT" sz="1600" dirty="0"/>
              <a:t>di abilitazione alla professione </a:t>
            </a:r>
          </a:p>
          <a:p>
            <a:pPr marL="342905" indent="-342905" algn="ctr" defTabSz="57785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it-IT" sz="1600" dirty="0"/>
              <a:t>Iscrizione all’Albo (sezione A)</a:t>
            </a:r>
          </a:p>
          <a:p>
            <a:pPr marL="342905" indent="-342905" algn="ctr" defTabSz="57785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it-IT" sz="1600" b="1" dirty="0"/>
              <a:t>Psicologo</a:t>
            </a:r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xmlns="" id="{3535A775-6617-4703-8313-D19EF93559B0}"/>
              </a:ext>
            </a:extLst>
          </p:cNvPr>
          <p:cNvCxnSpPr>
            <a:cxnSpLocks/>
            <a:stCxn id="49" idx="2"/>
            <a:endCxn id="80" idx="0"/>
          </p:cNvCxnSpPr>
          <p:nvPr/>
        </p:nvCxnSpPr>
        <p:spPr>
          <a:xfrm>
            <a:off x="6762151" y="4678171"/>
            <a:ext cx="1968814" cy="7952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xmlns="" id="{130BED8D-903F-4CCF-A8AF-37F19448CEFE}"/>
              </a:ext>
            </a:extLst>
          </p:cNvPr>
          <p:cNvCxnSpPr>
            <a:cxnSpLocks/>
            <a:stCxn id="48" idx="2"/>
            <a:endCxn id="80" idx="0"/>
          </p:cNvCxnSpPr>
          <p:nvPr/>
        </p:nvCxnSpPr>
        <p:spPr>
          <a:xfrm>
            <a:off x="8730965" y="4678171"/>
            <a:ext cx="0" cy="7952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xmlns="" id="{C8C0216D-5E02-47BF-ABDF-CE4D4D3F110F}"/>
              </a:ext>
            </a:extLst>
          </p:cNvPr>
          <p:cNvCxnSpPr>
            <a:cxnSpLocks/>
            <a:stCxn id="77" idx="2"/>
            <a:endCxn id="80" idx="0"/>
          </p:cNvCxnSpPr>
          <p:nvPr/>
        </p:nvCxnSpPr>
        <p:spPr>
          <a:xfrm flipH="1">
            <a:off x="8730965" y="4678171"/>
            <a:ext cx="1968814" cy="7952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CasellaDiTesto 95">
            <a:extLst>
              <a:ext uri="{FF2B5EF4-FFF2-40B4-BE49-F238E27FC236}">
                <a16:creationId xmlns:a16="http://schemas.microsoft.com/office/drawing/2014/main" xmlns="" id="{07AEB0D6-F3EC-46C0-B58A-AF7595C55443}"/>
              </a:ext>
            </a:extLst>
          </p:cNvPr>
          <p:cNvSpPr txBox="1"/>
          <p:nvPr/>
        </p:nvSpPr>
        <p:spPr>
          <a:xfrm>
            <a:off x="342900" y="4630225"/>
            <a:ext cx="4686300" cy="2246769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effectLst>
            <a:softEdge rad="63500"/>
          </a:effectLst>
        </p:spPr>
        <p:txBody>
          <a:bodyPr wrap="square">
            <a:spAutoFit/>
          </a:bodyPr>
          <a:lstStyle/>
          <a:p>
            <a:pPr algn="ctr"/>
            <a:r>
              <a:rPr lang="it-IT" sz="1400" dirty="0"/>
              <a:t>La professione di psicologo è istituita con la </a:t>
            </a:r>
            <a:r>
              <a:rPr lang="it-IT" sz="1400" b="1" dirty="0"/>
              <a:t>Legge 56/89</a:t>
            </a:r>
            <a:endParaRPr lang="it-IT" sz="1400" dirty="0"/>
          </a:p>
          <a:p>
            <a:pPr algn="just"/>
            <a:r>
              <a:rPr lang="it-IT" sz="1400" dirty="0"/>
              <a:t>Articolo 1: </a:t>
            </a:r>
            <a:r>
              <a:rPr lang="it-IT" sz="1400" i="1" dirty="0"/>
              <a:t>“La professione di psicologo comprende l’uso degli strumenti conoscitivi e di intervento per la prevenzione, la diagnosi, le attività di abilitazione- riabilitazione e di sostegno in ambito psicologico rivolte alla persona, al gruppo, agli organismi sociali e alle comunità. Comprende altresì le attività di sperimentazione, ricerca e didattica in tale ambito”.</a:t>
            </a: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xmlns="" id="{B1E49D14-0FAF-41C2-9A52-1A6FFB04D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pic>
        <p:nvPicPr>
          <p:cNvPr id="3" name="Elemento grafico 2" descr="Libri su uno scaffale con riempimento a tinta unita">
            <a:extLst>
              <a:ext uri="{FF2B5EF4-FFF2-40B4-BE49-F238E27FC236}">
                <a16:creationId xmlns:a16="http://schemas.microsoft.com/office/drawing/2014/main" xmlns="" id="{D5265B68-4F62-4014-9759-53F5A14456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97710" y="1405468"/>
            <a:ext cx="1245826" cy="1245826"/>
          </a:xfrm>
          <a:prstGeom prst="rect">
            <a:avLst/>
          </a:prstGeom>
        </p:spPr>
      </p:pic>
      <p:pic>
        <p:nvPicPr>
          <p:cNvPr id="6" name="Elemento grafico 5" descr="Racconto con riempimento a tinta unita">
            <a:extLst>
              <a:ext uri="{FF2B5EF4-FFF2-40B4-BE49-F238E27FC236}">
                <a16:creationId xmlns:a16="http://schemas.microsoft.com/office/drawing/2014/main" xmlns="" id="{848E776B-663D-4841-B797-950F4F84DE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539395" y="2043118"/>
            <a:ext cx="1385882" cy="138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243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4A3FD6A-8EC6-4F38-BDA0-123342FB5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828" y="631544"/>
            <a:ext cx="8625694" cy="725487"/>
          </a:xfrm>
        </p:spPr>
        <p:txBody>
          <a:bodyPr>
            <a:normAutofit fontScale="90000"/>
          </a:bodyPr>
          <a:lstStyle/>
          <a:p>
            <a:r>
              <a:rPr lang="it-IT" dirty="0"/>
              <a:t>Intervento psicologico in ambito clinico 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xmlns="" id="{E69D50AA-25DF-4866-8D9A-C9BA7AAFE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60" y="1353095"/>
            <a:ext cx="6288975" cy="547060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lvl="0" algn="just"/>
            <a:r>
              <a:rPr lang="it-IT" sz="1600" b="1" i="1" dirty="0"/>
              <a:t>Tra le principali attività professionali vi sono:</a:t>
            </a:r>
          </a:p>
          <a:p>
            <a:pPr marL="0" lvl="0" indent="0" algn="just">
              <a:buNone/>
            </a:pPr>
            <a:endParaRPr lang="it-IT" sz="1600" dirty="0"/>
          </a:p>
          <a:p>
            <a:pPr lvl="1" algn="just"/>
            <a:r>
              <a:rPr lang="it-IT" sz="1400" b="1" dirty="0"/>
              <a:t>Diagnosi e assesment </a:t>
            </a:r>
            <a:r>
              <a:rPr lang="it-IT" sz="1400" dirty="0"/>
              <a:t>delle caratteristiche di personalità tramite colloquio clinico e strumenti psicodiagnostici (test, questionari)</a:t>
            </a:r>
          </a:p>
          <a:p>
            <a:pPr lvl="1" algn="just"/>
            <a:r>
              <a:rPr lang="it-IT" sz="1400" b="1" dirty="0"/>
              <a:t>Progettazione di interventi </a:t>
            </a:r>
            <a:r>
              <a:rPr lang="it-IT" sz="1400" dirty="0"/>
              <a:t>per sostegno alla relazione genitore-figlio, sviluppo di reti di sostegno e di aiuto con particolare attenzione in caso di disabilità e disagio</a:t>
            </a:r>
          </a:p>
          <a:p>
            <a:pPr lvl="1" algn="just"/>
            <a:r>
              <a:rPr lang="it-IT" sz="1400" b="1" dirty="0"/>
              <a:t>Valutazione </a:t>
            </a:r>
            <a:r>
              <a:rPr lang="it-IT" sz="1400" dirty="0"/>
              <a:t>dell’entità </a:t>
            </a:r>
            <a:r>
              <a:rPr lang="it-IT" sz="1400" b="1" dirty="0"/>
              <a:t>dell’handicap</a:t>
            </a:r>
            <a:r>
              <a:rPr lang="it-IT" sz="1400" dirty="0"/>
              <a:t> e delle capacità residue dal punto di vista neuropsicologico, psicologico e psicosociale</a:t>
            </a:r>
          </a:p>
          <a:p>
            <a:pPr lvl="1" algn="just"/>
            <a:r>
              <a:rPr lang="it-IT" sz="1400" b="1" dirty="0"/>
              <a:t>Valutazione</a:t>
            </a:r>
            <a:r>
              <a:rPr lang="it-IT" sz="1400" dirty="0"/>
              <a:t> delle caratteristiche genitoriali per l’idoneità all’</a:t>
            </a:r>
            <a:r>
              <a:rPr lang="it-IT" sz="1400" b="1" dirty="0"/>
              <a:t>adozione</a:t>
            </a:r>
            <a:r>
              <a:rPr lang="it-IT" sz="1400" dirty="0"/>
              <a:t> e all’affidamento</a:t>
            </a:r>
          </a:p>
          <a:p>
            <a:pPr lvl="1" algn="just"/>
            <a:r>
              <a:rPr lang="it-IT" sz="1400" b="1" dirty="0"/>
              <a:t>Interventi di sostegno </a:t>
            </a:r>
            <a:r>
              <a:rPr lang="it-IT" sz="1400" dirty="0"/>
              <a:t>e counselling per </a:t>
            </a:r>
            <a:r>
              <a:rPr lang="it-IT" sz="1400" b="1" dirty="0"/>
              <a:t>minori</a:t>
            </a:r>
            <a:r>
              <a:rPr lang="it-IT" sz="1400" dirty="0"/>
              <a:t> con vissuti traumatici</a:t>
            </a:r>
          </a:p>
          <a:p>
            <a:pPr lvl="1" algn="just"/>
            <a:r>
              <a:rPr lang="it-IT" sz="1400" b="1" dirty="0"/>
              <a:t>Counselling e sostegno </a:t>
            </a:r>
            <a:r>
              <a:rPr lang="it-IT" sz="1400" dirty="0"/>
              <a:t>psicologico ai </a:t>
            </a:r>
            <a:r>
              <a:rPr lang="it-IT" sz="1400" b="1" dirty="0"/>
              <a:t>pazienti ospedalizzati</a:t>
            </a:r>
            <a:r>
              <a:rPr lang="it-IT" sz="1400" dirty="0"/>
              <a:t>, ai loro familiari e agli operatori di tali strutture</a:t>
            </a:r>
          </a:p>
          <a:p>
            <a:pPr lvl="1" algn="just"/>
            <a:r>
              <a:rPr lang="it-IT" sz="1400" b="1" dirty="0"/>
              <a:t>Progettazione di interventi </a:t>
            </a:r>
            <a:r>
              <a:rPr lang="it-IT" sz="1400" dirty="0"/>
              <a:t>sulle diverse forme di </a:t>
            </a:r>
            <a:r>
              <a:rPr lang="it-IT" sz="1400" b="1" dirty="0"/>
              <a:t>dipendenza</a:t>
            </a:r>
            <a:r>
              <a:rPr lang="it-IT" sz="1400" dirty="0"/>
              <a:t> (tossicodipendenza, alcol dipendenza, gioco d’azzardo)</a:t>
            </a:r>
          </a:p>
          <a:p>
            <a:pPr lvl="1" algn="just"/>
            <a:r>
              <a:rPr lang="it-IT" sz="1400" b="1" dirty="0"/>
              <a:t>Ricerca </a:t>
            </a:r>
            <a:r>
              <a:rPr lang="it-IT" sz="1400" dirty="0"/>
              <a:t>clinica in diversi settori di intervento e per differenti tipi di pazienti (bambini, adolescenti, adulti, anziani)</a:t>
            </a:r>
          </a:p>
          <a:p>
            <a:pPr lvl="1" algn="just"/>
            <a:r>
              <a:rPr lang="it-IT" sz="1400" dirty="0"/>
              <a:t>Progettazione, realizzazione e valutazione di strumenti, interventi e programmi per la </a:t>
            </a:r>
            <a:r>
              <a:rPr lang="it-IT" sz="1400" b="1" dirty="0"/>
              <a:t>prevenzione e promozione della salute</a:t>
            </a:r>
            <a:r>
              <a:rPr lang="it-IT" sz="1400" dirty="0"/>
              <a:t>, per la modifica dei comportamenti a rischio</a:t>
            </a:r>
          </a:p>
          <a:p>
            <a:pPr lvl="1" algn="just"/>
            <a:r>
              <a:rPr lang="it-IT" sz="1400" b="1" dirty="0"/>
              <a:t>Consulenza nella progettazione di strutture </a:t>
            </a:r>
            <a:r>
              <a:rPr lang="it-IT" sz="1400" dirty="0"/>
              <a:t>per disabili e per l'accessibilità ai disabili di tutte le strutture di uso comune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0979EF15-CBF3-4DA0-A482-B9C32EE64DCA}"/>
              </a:ext>
            </a:extLst>
          </p:cNvPr>
          <p:cNvSpPr txBox="1"/>
          <p:nvPr/>
        </p:nvSpPr>
        <p:spPr>
          <a:xfrm>
            <a:off x="6977663" y="1618108"/>
            <a:ext cx="5095654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it-IT" sz="1400" b="1" i="1" dirty="0">
                <a:solidFill>
                  <a:schemeClr val="tx2">
                    <a:lumMod val="50000"/>
                  </a:schemeClr>
                </a:solidFill>
              </a:rPr>
              <a:t>Cosa studiare?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2">
                    <a:lumMod val="50000"/>
                  </a:schemeClr>
                </a:solidFill>
              </a:rPr>
              <a:t>Laurea Magistrale in Psicologia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2">
                    <a:lumMod val="50000"/>
                  </a:schemeClr>
                </a:solidFill>
              </a:rPr>
              <a:t>Tirocinio in servizi pubblici (es. ASL) o privati operanti in ambito clinico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2">
                    <a:lumMod val="50000"/>
                  </a:schemeClr>
                </a:solidFill>
              </a:rPr>
              <a:t>Abilitazione alla professione e Iscrizione all’Albo 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2">
                    <a:lumMod val="50000"/>
                  </a:schemeClr>
                </a:solidFill>
              </a:rPr>
              <a:t>Corsi di Alta formazione o Master Universitari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1386F769-D86E-4025-9E7E-21BFDD42ACD0}"/>
              </a:ext>
            </a:extLst>
          </p:cNvPr>
          <p:cNvSpPr txBox="1"/>
          <p:nvPr/>
        </p:nvSpPr>
        <p:spPr>
          <a:xfrm>
            <a:off x="6977663" y="3764243"/>
            <a:ext cx="5095654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it-IT" sz="1400" b="1" i="1" dirty="0">
                <a:solidFill>
                  <a:schemeClr val="tx2">
                    <a:lumMod val="50000"/>
                  </a:schemeClr>
                </a:solidFill>
              </a:rPr>
              <a:t>Dove lavorare?</a:t>
            </a:r>
          </a:p>
          <a:p>
            <a:pPr lvl="0"/>
            <a:r>
              <a:rPr lang="it-IT" sz="1400" dirty="0">
                <a:solidFill>
                  <a:schemeClr val="tx2">
                    <a:lumMod val="50000"/>
                  </a:schemeClr>
                </a:solidFill>
              </a:rPr>
              <a:t>Servizi sanitari, educativi e sociali, pubblici e privati</a:t>
            </a:r>
          </a:p>
          <a:p>
            <a:pPr lvl="0"/>
            <a:endParaRPr lang="it-IT" sz="1400" dirty="0">
              <a:solidFill>
                <a:schemeClr val="tx2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2">
                    <a:lumMod val="50000"/>
                  </a:schemeClr>
                </a:solidFill>
              </a:rPr>
              <a:t>Dipendente del Servizio Sanitario Nazionale nei servizi di Psicologia delle ASL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2">
                    <a:lumMod val="50000"/>
                  </a:schemeClr>
                </a:solidFill>
              </a:rPr>
              <a:t>Libero professionista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2">
                    <a:lumMod val="50000"/>
                  </a:schemeClr>
                </a:solidFill>
              </a:rPr>
              <a:t>Socio di cooperative sociali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2">
                    <a:lumMod val="50000"/>
                  </a:schemeClr>
                </a:solidFill>
              </a:rPr>
              <a:t>Ricercatore presso l’Università o presso centri studi e ricerche pubblici e privati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it-IT" sz="1400" dirty="0">
              <a:solidFill>
                <a:schemeClr val="tx2">
                  <a:lumMod val="50000"/>
                </a:schemeClr>
              </a:solidFill>
            </a:endParaRPr>
          </a:p>
          <a:p>
            <a:pPr lvl="0" algn="just"/>
            <a:endParaRPr lang="it-IT" sz="1400" dirty="0">
              <a:solidFill>
                <a:schemeClr val="tx2">
                  <a:lumMod val="50000"/>
                </a:schemeClr>
              </a:solidFill>
            </a:endParaRPr>
          </a:p>
          <a:p>
            <a:pPr lvl="0" algn="just"/>
            <a:r>
              <a:rPr lang="it-IT" sz="900" dirty="0">
                <a:solidFill>
                  <a:schemeClr val="tx2">
                    <a:lumMod val="50000"/>
                  </a:schemeClr>
                </a:solidFill>
              </a:rPr>
              <a:t>                                                                           *AIP, Sezione di Psicologia clinica e dinamica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8CDFFEE6-5A75-469F-965D-8931CEAE1B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pic>
        <p:nvPicPr>
          <p:cNvPr id="22" name="Elemento grafico 21" descr="Riflesso con riempimento a tinta unita">
            <a:extLst>
              <a:ext uri="{FF2B5EF4-FFF2-40B4-BE49-F238E27FC236}">
                <a16:creationId xmlns:a16="http://schemas.microsoft.com/office/drawing/2014/main" xmlns="" id="{1E3ED2BF-8A63-4B02-8445-3893351C60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88504" y="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168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B1523AA-4540-46DD-A85B-BCFA9E12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0532"/>
          </a:xfrm>
        </p:spPr>
        <p:txBody>
          <a:bodyPr>
            <a:normAutofit fontScale="90000"/>
          </a:bodyPr>
          <a:lstStyle/>
          <a:p>
            <a:r>
              <a:rPr lang="it-IT" dirty="0"/>
              <a:t>Psicoterapeuta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6EB8D710-00EE-4391-9798-CAADBE6757CF}"/>
              </a:ext>
            </a:extLst>
          </p:cNvPr>
          <p:cNvSpPr/>
          <p:nvPr/>
        </p:nvSpPr>
        <p:spPr>
          <a:xfrm>
            <a:off x="396718" y="2136774"/>
            <a:ext cx="5858770" cy="37548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1600" u="sng" dirty="0">
                <a:latin typeface="+mj-lt"/>
              </a:rPr>
              <a:t>Lo Psicologo Psicoterapeuta è abilitato a svolgere attività di psicoterapia. </a:t>
            </a:r>
          </a:p>
          <a:p>
            <a:r>
              <a:rPr lang="it-IT" sz="1600" dirty="0">
                <a:latin typeface="+mj-lt"/>
              </a:rPr>
              <a:t>Alla specializzazione in Psicoterapia, in genere quadriennale, possono partecipare sia Medici che Psicologi. </a:t>
            </a:r>
          </a:p>
          <a:p>
            <a:r>
              <a:rPr lang="it-IT" sz="1600" dirty="0">
                <a:latin typeface="+mj-lt"/>
              </a:rPr>
              <a:t>Essendo la Psicoterapia una disciplina condivisa con la medicina, affronta le patologie. Lo psicoterapeuta interviene in psicopatologie strutturate. </a:t>
            </a:r>
          </a:p>
          <a:p>
            <a:r>
              <a:rPr lang="it-IT" sz="1600" dirty="0">
                <a:latin typeface="+mj-lt"/>
              </a:rPr>
              <a:t>È importante ricordare che uno Psicologo Psicoterapeuta non è uno Psichiatra e, quindi, non somministra farmaci a differenza del medico psicoterapeuta che può somministrare farmaci.</a:t>
            </a:r>
            <a:r>
              <a:rPr lang="it-IT" sz="1600" dirty="0"/>
              <a:t> </a:t>
            </a:r>
          </a:p>
          <a:p>
            <a:r>
              <a:rPr lang="it-IT" sz="1600" dirty="0"/>
              <a:t>La </a:t>
            </a:r>
            <a:r>
              <a:rPr lang="it-IT" sz="1600" b="1" dirty="0"/>
              <a:t>psicoterapia</a:t>
            </a:r>
            <a:r>
              <a:rPr lang="it-IT" sz="1600" dirty="0"/>
              <a:t> può essere </a:t>
            </a:r>
            <a:r>
              <a:rPr lang="it-IT" sz="1600" b="1" dirty="0"/>
              <a:t>individuale, di coppia</a:t>
            </a:r>
            <a:r>
              <a:rPr lang="it-IT" sz="1600" dirty="0"/>
              <a:t>, </a:t>
            </a:r>
            <a:r>
              <a:rPr lang="it-IT" sz="1600" b="1" dirty="0"/>
              <a:t>psicoterapia familiare</a:t>
            </a:r>
            <a:r>
              <a:rPr lang="it-IT" sz="1600" dirty="0"/>
              <a:t> o </a:t>
            </a:r>
            <a:r>
              <a:rPr lang="it-IT" sz="1600" b="1" dirty="0"/>
              <a:t>psicoterapia di gruppo</a:t>
            </a:r>
            <a:r>
              <a:rPr lang="it-IT" sz="1600" dirty="0"/>
              <a:t>.</a:t>
            </a:r>
          </a:p>
          <a:p>
            <a:pPr algn="just"/>
            <a:endParaRPr lang="it-IT" sz="1400" dirty="0">
              <a:latin typeface="+mj-lt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BE9B8C04-2ACF-4AEE-905D-284AF5216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5EF1CDB6-7022-4343-8EC5-549A1B332C08}"/>
              </a:ext>
            </a:extLst>
          </p:cNvPr>
          <p:cNvSpPr txBox="1"/>
          <p:nvPr/>
        </p:nvSpPr>
        <p:spPr>
          <a:xfrm>
            <a:off x="6422065" y="1613118"/>
            <a:ext cx="5624569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t-IT" sz="1400" b="1" i="1" dirty="0"/>
              <a:t>Cosa studiare?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Laurea magistrale in Psicologia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Tirocinio professionalizzante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Iscrizione all’Albo degli Psicologi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Scuola di Specializzazione in Psicoterapia privata o pubblica ma deve essere riconosciuta dal Ministero dell’Istruzione, dell’Università e della Ricerca (MIUR)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Iscrizione all’Albo degli Psicoterapeuti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14BEC8FC-44A2-416F-9003-D1AC7C325720}"/>
              </a:ext>
            </a:extLst>
          </p:cNvPr>
          <p:cNvSpPr txBox="1"/>
          <p:nvPr/>
        </p:nvSpPr>
        <p:spPr>
          <a:xfrm>
            <a:off x="6422064" y="3527784"/>
            <a:ext cx="5624570" cy="31085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t-IT" sz="1400" b="1" i="1" dirty="0"/>
              <a:t>Dove lavorare?</a:t>
            </a:r>
          </a:p>
          <a:p>
            <a:endParaRPr lang="it-IT" sz="1400" b="1" i="1" dirty="0"/>
          </a:p>
          <a:p>
            <a:r>
              <a:rPr lang="it-IT" sz="1400" b="1" i="1" dirty="0"/>
              <a:t>Lo Psicoterapeuta può operare come:</a:t>
            </a:r>
          </a:p>
          <a:p>
            <a:endParaRPr lang="it-IT" sz="1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Libero professionista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Collaboratore o dipendente in studi di psicologia e psicoterapia, in ospedali e cliniche, consultori, scuole, comunità di recupero, comunità protette, centri di riabilitazione, centri di salute mentale e altre strutture sanitarie pubbliche e private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/>
          </a:p>
          <a:p>
            <a:r>
              <a:rPr lang="it-IT" sz="1400" dirty="0"/>
              <a:t>Inoltre, lo Psicoterapeuta può operare presso servizi sociali e presso organizzazioni </a:t>
            </a:r>
            <a:r>
              <a:rPr lang="it-IT" sz="1400" i="1" dirty="0"/>
              <a:t>no profit</a:t>
            </a:r>
            <a:r>
              <a:rPr lang="it-IT" sz="1400" dirty="0"/>
              <a:t> che si occupano di salute mentale.</a:t>
            </a:r>
          </a:p>
        </p:txBody>
      </p:sp>
      <p:pic>
        <p:nvPicPr>
          <p:cNvPr id="12" name="Elemento grafico 11" descr="Riflesso contorno">
            <a:extLst>
              <a:ext uri="{FF2B5EF4-FFF2-40B4-BE49-F238E27FC236}">
                <a16:creationId xmlns:a16="http://schemas.microsoft.com/office/drawing/2014/main" xmlns="" id="{B88A210D-7941-4695-9BFD-D50951963A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30188" y="542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876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955E3E5-3E65-4764-8295-3845CC8F9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87905"/>
            <a:ext cx="8911687" cy="630532"/>
          </a:xfrm>
        </p:spPr>
        <p:txBody>
          <a:bodyPr>
            <a:normAutofit/>
          </a:bodyPr>
          <a:lstStyle/>
          <a:p>
            <a:r>
              <a:rPr lang="it-IT" sz="2800" dirty="0"/>
              <a:t>Intervento psicologico nell’ambito della salute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730E5E2-9E17-423C-AB42-4A62A45E7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22" y="1382170"/>
            <a:ext cx="5838092" cy="525412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6400" b="1" i="1" dirty="0">
                <a:solidFill>
                  <a:schemeClr val="tx1"/>
                </a:solidFill>
              </a:rPr>
              <a:t>Tra le principali attività professionali vi sono</a:t>
            </a:r>
            <a:r>
              <a:rPr lang="it-IT" sz="6400" i="1" dirty="0">
                <a:solidFill>
                  <a:schemeClr val="tx1"/>
                </a:solidFill>
              </a:rPr>
              <a:t>:</a:t>
            </a:r>
            <a:endParaRPr lang="it-IT" sz="6400" dirty="0">
              <a:solidFill>
                <a:schemeClr val="tx1"/>
              </a:solidFill>
            </a:endParaRPr>
          </a:p>
          <a:p>
            <a:r>
              <a:rPr lang="it-IT" sz="5200" b="1" dirty="0">
                <a:solidFill>
                  <a:schemeClr val="tx1"/>
                </a:solidFill>
              </a:rPr>
              <a:t>Interventi mirati allo sviluppo di stili di vita salutare </a:t>
            </a:r>
            <a:r>
              <a:rPr lang="it-IT" sz="5200" dirty="0">
                <a:solidFill>
                  <a:schemeClr val="tx1"/>
                </a:solidFill>
              </a:rPr>
              <a:t>e di competenze (skill training) per affrontare condizioni stressanti</a:t>
            </a:r>
          </a:p>
          <a:p>
            <a:r>
              <a:rPr lang="it-IT" sz="5200" dirty="0">
                <a:solidFill>
                  <a:schemeClr val="tx1"/>
                </a:solidFill>
              </a:rPr>
              <a:t> Analisi e </a:t>
            </a:r>
            <a:r>
              <a:rPr lang="it-IT" sz="5200" b="1" dirty="0">
                <a:solidFill>
                  <a:schemeClr val="tx1"/>
                </a:solidFill>
              </a:rPr>
              <a:t>miglioramento dei sistemi di tutela della salute</a:t>
            </a:r>
          </a:p>
          <a:p>
            <a:r>
              <a:rPr lang="it-IT" sz="5200" b="1" dirty="0">
                <a:solidFill>
                  <a:schemeClr val="tx1"/>
                </a:solidFill>
              </a:rPr>
              <a:t>Assessment dei bisogni </a:t>
            </a:r>
            <a:r>
              <a:rPr lang="it-IT" sz="5200" dirty="0">
                <a:solidFill>
                  <a:schemeClr val="tx1"/>
                </a:solidFill>
              </a:rPr>
              <a:t>e delle priorità di promozione della salute nell’ambito di sottogruppi di popolazione (bambini, giovani, anziani, ecc.), di comunità e organizzazioni</a:t>
            </a:r>
          </a:p>
          <a:p>
            <a:r>
              <a:rPr lang="it-IT" sz="5200" b="1" dirty="0">
                <a:solidFill>
                  <a:schemeClr val="tx1"/>
                </a:solidFill>
              </a:rPr>
              <a:t>Consulenza per l’analisi dei fattori psicologici </a:t>
            </a:r>
            <a:r>
              <a:rPr lang="it-IT" sz="5200" dirty="0">
                <a:solidFill>
                  <a:schemeClr val="tx1"/>
                </a:solidFill>
              </a:rPr>
              <a:t>e comportamentali di rischio e di protezione per la salute </a:t>
            </a:r>
            <a:r>
              <a:rPr lang="it-IT" sz="5200" dirty="0" err="1">
                <a:solidFill>
                  <a:schemeClr val="tx1"/>
                </a:solidFill>
              </a:rPr>
              <a:t>bio</a:t>
            </a:r>
            <a:r>
              <a:rPr lang="it-IT" sz="5200" dirty="0">
                <a:solidFill>
                  <a:schemeClr val="tx1"/>
                </a:solidFill>
              </a:rPr>
              <a:t> – psico - sociale in diversi contesti sociali di riferimento</a:t>
            </a:r>
          </a:p>
          <a:p>
            <a:r>
              <a:rPr lang="it-IT" sz="5200" b="1" dirty="0">
                <a:solidFill>
                  <a:schemeClr val="tx1"/>
                </a:solidFill>
              </a:rPr>
              <a:t>Trattamenti individuali e di gruppo </a:t>
            </a:r>
            <a:r>
              <a:rPr lang="it-IT" sz="5200" dirty="0">
                <a:solidFill>
                  <a:schemeClr val="tx1"/>
                </a:solidFill>
              </a:rPr>
              <a:t>per correggere condotte non salutari</a:t>
            </a:r>
          </a:p>
          <a:p>
            <a:r>
              <a:rPr lang="it-IT" sz="5200" b="1" dirty="0">
                <a:solidFill>
                  <a:schemeClr val="tx1"/>
                </a:solidFill>
              </a:rPr>
              <a:t>Counselling e sostegno psicologico </a:t>
            </a:r>
            <a:r>
              <a:rPr lang="it-IT" sz="5200" dirty="0">
                <a:solidFill>
                  <a:schemeClr val="tx1"/>
                </a:solidFill>
              </a:rPr>
              <a:t>ai pazienti ospedalizzati, ai loro familiari e agli operatori di tali strutture</a:t>
            </a:r>
          </a:p>
          <a:p>
            <a:r>
              <a:rPr lang="it-IT" sz="5200" b="1" dirty="0">
                <a:solidFill>
                  <a:schemeClr val="tx1"/>
                </a:solidFill>
              </a:rPr>
              <a:t>Interventi di supervisione individuale e di gruppo rivolti ai vari operatori della salute </a:t>
            </a:r>
            <a:r>
              <a:rPr lang="it-IT" sz="5200" dirty="0">
                <a:solidFill>
                  <a:schemeClr val="tx1"/>
                </a:solidFill>
              </a:rPr>
              <a:t>per potenziare le competenze comunicative e il funzionamento delle équipe anche nella prospettiva di prevenire il burnout</a:t>
            </a:r>
          </a:p>
          <a:p>
            <a:r>
              <a:rPr lang="it-IT" sz="5200" b="1" dirty="0">
                <a:solidFill>
                  <a:schemeClr val="tx1"/>
                </a:solidFill>
              </a:rPr>
              <a:t>Counselling individuale e di gruppo relativo a problemi emozionali</a:t>
            </a:r>
            <a:r>
              <a:rPr lang="it-IT" sz="5200" dirty="0">
                <a:solidFill>
                  <a:schemeClr val="tx1"/>
                </a:solidFill>
              </a:rPr>
              <a:t>, per facilitare la gestione di situazioni stressanti, per la correzione di condotte insalubri ecc.</a:t>
            </a:r>
          </a:p>
          <a:p>
            <a:r>
              <a:rPr lang="it-IT" sz="5200" b="1" dirty="0">
                <a:solidFill>
                  <a:schemeClr val="tx1"/>
                </a:solidFill>
              </a:rPr>
              <a:t>Interventi di psicoterapia e riabilitazione comportamentale</a:t>
            </a:r>
            <a:r>
              <a:rPr lang="it-IT" sz="5200" dirty="0">
                <a:solidFill>
                  <a:schemeClr val="tx1"/>
                </a:solidFill>
              </a:rPr>
              <a:t>, volti a ripristinare il benessere bio – psico - sociale dell'individuo, della famiglia e dei gruppi sociali nell’ambito della comunità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2FB3C3CC-740B-4159-B96D-39334705E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2A32666D-1FFC-476B-8181-9B604D7A29D7}"/>
              </a:ext>
            </a:extLst>
          </p:cNvPr>
          <p:cNvSpPr txBox="1"/>
          <p:nvPr/>
        </p:nvSpPr>
        <p:spPr>
          <a:xfrm>
            <a:off x="6434620" y="3266138"/>
            <a:ext cx="5626909" cy="27853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1400" b="1" i="1" dirty="0"/>
              <a:t>Dove lavorare?</a:t>
            </a:r>
          </a:p>
          <a:p>
            <a:pPr marL="0" indent="0">
              <a:buNone/>
            </a:pPr>
            <a:r>
              <a:rPr lang="it-IT" sz="1400" b="1" i="1" dirty="0"/>
              <a:t>Servizi sanitari, educativi e sociali, pubblici e privati: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Come dipendenti del SSN nei servizi di Psicologia delle ASL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Come dipendenti dei servizi educativi e sociali di enti locali territoriali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Come Socio di cooperative che offrono servizi sociali ed educativi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Come libero professionista per l’erogazione di servizi clinici, riabilitativi, educativi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Come ricercatore presso l’Università o centri studi e ricerche pubblici e privati.</a:t>
            </a:r>
          </a:p>
          <a:p>
            <a:endParaRPr lang="it-IT" sz="1050" dirty="0"/>
          </a:p>
          <a:p>
            <a:pPr marL="0" indent="0">
              <a:buNone/>
            </a:pPr>
            <a:r>
              <a:rPr lang="it-IT" sz="1050" dirty="0"/>
              <a:t>*SIPSA: Società Italiana Psicologia della Salute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6B8159CA-B9DE-4F61-AF14-E02FAE74AF34}"/>
              </a:ext>
            </a:extLst>
          </p:cNvPr>
          <p:cNvSpPr txBox="1"/>
          <p:nvPr/>
        </p:nvSpPr>
        <p:spPr>
          <a:xfrm>
            <a:off x="6434620" y="1679882"/>
            <a:ext cx="5626909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sz="1400" b="1" i="1" dirty="0"/>
              <a:t>Cosa studiare?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sz="1400" dirty="0"/>
              <a:t>Laurea Magistrale in Psicologia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sz="1400" dirty="0"/>
              <a:t>Tirocinio in psicologia clinica, della salute, dello sviluppo, sociale e delle organizzazioni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sz="1400" dirty="0"/>
              <a:t>Abilitazione alla professione e Iscrizione all’Albo (</a:t>
            </a:r>
            <a:r>
              <a:rPr lang="it-IT" sz="1400" dirty="0" err="1"/>
              <a:t>sez.A</a:t>
            </a:r>
            <a:r>
              <a:rPr lang="it-IT" sz="1400" dirty="0"/>
              <a:t>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sz="1400" dirty="0"/>
              <a:t>Master o Corsi di Alta formazione.</a:t>
            </a:r>
          </a:p>
        </p:txBody>
      </p:sp>
      <p:pic>
        <p:nvPicPr>
          <p:cNvPr id="5" name="Elemento grafico 4" descr="Medico con riempimento a tinta unita">
            <a:extLst>
              <a:ext uri="{FF2B5EF4-FFF2-40B4-BE49-F238E27FC236}">
                <a16:creationId xmlns:a16="http://schemas.microsoft.com/office/drawing/2014/main" xmlns="" id="{328B3322-9E46-4EA7-A8CF-CA4BC18D0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97555" y="-2129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13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FDCB3F3-D1B9-4423-A314-9B8A08E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630" y="634742"/>
            <a:ext cx="8911687" cy="598634"/>
          </a:xfrm>
        </p:spPr>
        <p:txBody>
          <a:bodyPr>
            <a:normAutofit/>
          </a:bodyPr>
          <a:lstStyle/>
          <a:p>
            <a:r>
              <a:rPr lang="it-IT" sz="3200" dirty="0"/>
              <a:t>Intervento psicologico in ambito educativo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3E770D1-AB42-425E-91A9-1E91E2B07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52" y="1371600"/>
            <a:ext cx="5758375" cy="540134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1400" b="1" i="1" dirty="0">
                <a:solidFill>
                  <a:schemeClr val="tx1"/>
                </a:solidFill>
              </a:rPr>
              <a:t>Tra le principali attività professionali vi sono:</a:t>
            </a:r>
          </a:p>
          <a:p>
            <a:pPr marL="0" indent="0">
              <a:buNone/>
            </a:pPr>
            <a:endParaRPr lang="it-IT" sz="1400" dirty="0">
              <a:solidFill>
                <a:schemeClr val="tx1"/>
              </a:solidFill>
            </a:endParaRPr>
          </a:p>
          <a:p>
            <a:r>
              <a:rPr lang="it-IT" sz="1400" b="1" dirty="0">
                <a:solidFill>
                  <a:schemeClr val="tx1"/>
                </a:solidFill>
              </a:rPr>
              <a:t>Assesment dell’adeguatezza del susseguirsi delle tappe evolutive </a:t>
            </a:r>
            <a:r>
              <a:rPr lang="it-IT" sz="1400" dirty="0">
                <a:solidFill>
                  <a:schemeClr val="tx1"/>
                </a:solidFill>
              </a:rPr>
              <a:t>e della maturazione cognitiva, affettiva e sociale degli </a:t>
            </a:r>
            <a:r>
              <a:rPr lang="it-IT" sz="1400" b="1" dirty="0">
                <a:solidFill>
                  <a:schemeClr val="tx1"/>
                </a:solidFill>
              </a:rPr>
              <a:t>studenti</a:t>
            </a:r>
          </a:p>
          <a:p>
            <a:r>
              <a:rPr lang="it-IT" sz="1400" b="1" dirty="0">
                <a:solidFill>
                  <a:schemeClr val="tx1"/>
                </a:solidFill>
              </a:rPr>
              <a:t>Diagnosi e interventi su problemi specifici di apprendimento</a:t>
            </a:r>
            <a:r>
              <a:rPr lang="it-IT" sz="1400" dirty="0">
                <a:solidFill>
                  <a:schemeClr val="tx1"/>
                </a:solidFill>
              </a:rPr>
              <a:t>, attenzione, concentrazione, iperattività, ecc.</a:t>
            </a:r>
          </a:p>
          <a:p>
            <a:r>
              <a:rPr lang="it-IT" sz="1400" dirty="0">
                <a:solidFill>
                  <a:schemeClr val="tx1"/>
                </a:solidFill>
              </a:rPr>
              <a:t>Valutazione dei </a:t>
            </a:r>
            <a:r>
              <a:rPr lang="it-IT" sz="1400" b="1" dirty="0">
                <a:solidFill>
                  <a:schemeClr val="tx1"/>
                </a:solidFill>
              </a:rPr>
              <a:t>punti di forza e di debolezza degli allievi </a:t>
            </a:r>
            <a:r>
              <a:rPr lang="it-IT" sz="1400" dirty="0">
                <a:solidFill>
                  <a:schemeClr val="tx1"/>
                </a:solidFill>
              </a:rPr>
              <a:t>e delle disarmonie nel rapporto fra minore ed ambiente </a:t>
            </a:r>
          </a:p>
          <a:p>
            <a:r>
              <a:rPr lang="it-IT" sz="1400" b="1" dirty="0">
                <a:solidFill>
                  <a:schemeClr val="tx1"/>
                </a:solidFill>
              </a:rPr>
              <a:t>Consulenza agli insegnanti</a:t>
            </a:r>
            <a:r>
              <a:rPr lang="it-IT" sz="1400" dirty="0">
                <a:solidFill>
                  <a:schemeClr val="tx1"/>
                </a:solidFill>
              </a:rPr>
              <a:t> per realizzare programmi di potenziamento delle risorse degli allievi (autoefficacia, resilienza, stima di sé, ecc.) e di programmi di integrazione multietnica nella scuola e problematiche correlate</a:t>
            </a:r>
          </a:p>
          <a:p>
            <a:r>
              <a:rPr lang="it-IT" sz="1400" b="1" dirty="0">
                <a:solidFill>
                  <a:schemeClr val="tx1"/>
                </a:solidFill>
              </a:rPr>
              <a:t>Consulenza per la predisposizione di piani educativi individualizzati </a:t>
            </a:r>
            <a:r>
              <a:rPr lang="it-IT" sz="1400" dirty="0">
                <a:solidFill>
                  <a:schemeClr val="tx1"/>
                </a:solidFill>
              </a:rPr>
              <a:t>e per la progettazione di programmi di educazione alla salute, prevenzione del disagio e dell’abbandono scolastico</a:t>
            </a:r>
          </a:p>
          <a:p>
            <a:r>
              <a:rPr lang="it-IT" sz="1400" b="1" dirty="0">
                <a:solidFill>
                  <a:schemeClr val="tx1"/>
                </a:solidFill>
              </a:rPr>
              <a:t>Formazione e aggiornamento del personale della scuola </a:t>
            </a:r>
            <a:r>
              <a:rPr lang="it-IT" sz="1400" dirty="0">
                <a:solidFill>
                  <a:schemeClr val="tx1"/>
                </a:solidFill>
              </a:rPr>
              <a:t>sui principi fondamentali e i metodi dell'apprendimento, sulle nuove tecnologie per l’apprendimento e sulla didattica meta-cognitiva</a:t>
            </a:r>
          </a:p>
          <a:p>
            <a:r>
              <a:rPr lang="it-IT" sz="1400" b="1" dirty="0">
                <a:solidFill>
                  <a:schemeClr val="tx1"/>
                </a:solidFill>
              </a:rPr>
              <a:t>Attività di formazione e di consulenza ai genitori</a:t>
            </a:r>
            <a:r>
              <a:rPr lang="it-IT" sz="1400" dirty="0">
                <a:solidFill>
                  <a:schemeClr val="tx1"/>
                </a:solidFill>
              </a:rPr>
              <a:t>, a livello di gruppo o individuale, per migliorare il raccordo tra scuola e famiglia</a:t>
            </a:r>
          </a:p>
          <a:p>
            <a:r>
              <a:rPr lang="it-IT" sz="1400" b="1" dirty="0">
                <a:solidFill>
                  <a:schemeClr val="tx1"/>
                </a:solidFill>
              </a:rPr>
              <a:t>Valutazione dell'adeguatezza delle strutture educative </a:t>
            </a:r>
            <a:r>
              <a:rPr lang="it-IT" sz="1400" dirty="0">
                <a:solidFill>
                  <a:schemeClr val="tx1"/>
                </a:solidFill>
              </a:rPr>
              <a:t>e di quelle correttive per minori con proposte di metodiche correttive alternative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xmlns="" id="{0CD954B6-F301-4D50-8FF4-909E48C4F7E4}"/>
              </a:ext>
            </a:extLst>
          </p:cNvPr>
          <p:cNvSpPr txBox="1">
            <a:spLocks/>
          </p:cNvSpPr>
          <p:nvPr/>
        </p:nvSpPr>
        <p:spPr>
          <a:xfrm>
            <a:off x="6194473" y="3338891"/>
            <a:ext cx="5758375" cy="288436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5600" b="1" i="1" dirty="0"/>
              <a:t>Dove lavorare?</a:t>
            </a:r>
          </a:p>
          <a:p>
            <a:r>
              <a:rPr lang="it-IT" sz="5600" b="1" dirty="0"/>
              <a:t>Scuola</a:t>
            </a:r>
            <a:r>
              <a:rPr lang="it-IT" sz="5600" dirty="0"/>
              <a:t> primaria, secondaria di primo e secondo grado</a:t>
            </a:r>
          </a:p>
          <a:p>
            <a:r>
              <a:rPr lang="it-IT" sz="5600" b="1" dirty="0"/>
              <a:t>Centri di formazione professionale</a:t>
            </a:r>
          </a:p>
          <a:p>
            <a:r>
              <a:rPr lang="it-IT" sz="5600" b="1" dirty="0"/>
              <a:t>Centri di orientamento scolastico </a:t>
            </a:r>
            <a:r>
              <a:rPr lang="it-IT" sz="5600" dirty="0"/>
              <a:t>e professionale</a:t>
            </a:r>
          </a:p>
          <a:p>
            <a:r>
              <a:rPr lang="it-IT" sz="5600" b="1" dirty="0"/>
              <a:t>Comunità residenziali per adolescenti</a:t>
            </a:r>
            <a:r>
              <a:rPr lang="it-IT" sz="5600" dirty="0"/>
              <a:t> e giovani</a:t>
            </a:r>
          </a:p>
          <a:p>
            <a:r>
              <a:rPr lang="it-IT" sz="5600" b="1" dirty="0"/>
              <a:t>Servizi per l’infanzia e l’adolescenza </a:t>
            </a:r>
            <a:r>
              <a:rPr lang="it-IT" sz="5600" dirty="0"/>
              <a:t>degli Enti locali </a:t>
            </a:r>
          </a:p>
          <a:p>
            <a:r>
              <a:rPr lang="it-IT" sz="5600" b="1" dirty="0"/>
              <a:t>Servizi socio-sanitari </a:t>
            </a:r>
            <a:r>
              <a:rPr lang="it-IT" sz="5600" dirty="0"/>
              <a:t>delle ASL dedicati all’età evolutiva</a:t>
            </a:r>
          </a:p>
          <a:p>
            <a:r>
              <a:rPr lang="it-IT" sz="5600" dirty="0"/>
              <a:t>come </a:t>
            </a:r>
            <a:r>
              <a:rPr lang="it-IT" sz="5600" b="1" dirty="0"/>
              <a:t>libero professionista </a:t>
            </a:r>
            <a:r>
              <a:rPr lang="it-IT" sz="5600" dirty="0"/>
              <a:t>singolo o con società di consulenza partecipando anche a progetti temporanei di Comuni o Province, ASL o su richiesta diretta delle Scuole e come ricercatore in centri studi e ricerche pubblici e privati e presso l’università.</a:t>
            </a:r>
          </a:p>
          <a:p>
            <a:pPr marL="0" indent="0">
              <a:buNone/>
            </a:pPr>
            <a:endParaRPr lang="it-IT" sz="4800" dirty="0"/>
          </a:p>
          <a:p>
            <a:pPr marL="0" indent="0">
              <a:buNone/>
            </a:pPr>
            <a:r>
              <a:rPr lang="it-IT" sz="3600" dirty="0"/>
              <a:t>                                                              *AIP, Divisione di </a:t>
            </a:r>
            <a:r>
              <a:rPr lang="it-IT" sz="4000" dirty="0"/>
              <a:t>Psicologia dello sviluppo e dell’educazione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A4CECE75-083A-492C-B251-FCEAD86A6D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559C3428-E98E-4C25-896C-0F90090670EE}"/>
              </a:ext>
            </a:extLst>
          </p:cNvPr>
          <p:cNvSpPr txBox="1"/>
          <p:nvPr/>
        </p:nvSpPr>
        <p:spPr>
          <a:xfrm>
            <a:off x="6194472" y="1771668"/>
            <a:ext cx="5758375" cy="11695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1400" b="1" i="1" dirty="0"/>
              <a:t>Cosa studiare?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Laurea Magistrale in Psicologia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Tirocinio nell’ambito della psicologia dell’educazione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Abilitazione alla professione e Iscrizione all’Albo (</a:t>
            </a:r>
            <a:r>
              <a:rPr lang="it-IT" sz="1400" dirty="0" err="1"/>
              <a:t>sez.A</a:t>
            </a:r>
            <a:r>
              <a:rPr lang="it-IT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Master o Corsi di Alta formazione</a:t>
            </a:r>
          </a:p>
        </p:txBody>
      </p:sp>
      <p:pic>
        <p:nvPicPr>
          <p:cNvPr id="7" name="Elemento grafico 6" descr="Professoressa contorno">
            <a:extLst>
              <a:ext uri="{FF2B5EF4-FFF2-40B4-BE49-F238E27FC236}">
                <a16:creationId xmlns:a16="http://schemas.microsoft.com/office/drawing/2014/main" xmlns="" id="{13136ADB-CB68-4EDA-865B-F6EF878103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72137" y="-1703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036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955E3E5-3E65-4764-8295-3845CC8F9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453197"/>
            <a:ext cx="8911687" cy="957472"/>
          </a:xfrm>
        </p:spPr>
        <p:txBody>
          <a:bodyPr>
            <a:noAutofit/>
          </a:bodyPr>
          <a:lstStyle/>
          <a:p>
            <a:r>
              <a:rPr lang="it-IT" sz="2800" dirty="0"/>
              <a:t>Intervento psicologico nell’ambito del lavoro, dell’organizzazione e delle risorse umane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730E5E2-9E17-423C-AB42-4A62A45E7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447" y="1531089"/>
            <a:ext cx="5415678" cy="519932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1400" b="1" i="1" dirty="0">
                <a:solidFill>
                  <a:schemeClr val="tx1"/>
                </a:solidFill>
              </a:rPr>
              <a:t>Tra le principali attività professionali vi sono:</a:t>
            </a:r>
          </a:p>
          <a:p>
            <a:pPr marL="0" indent="0">
              <a:buNone/>
            </a:pPr>
            <a:endParaRPr lang="it-IT" sz="1400" b="1" i="1" dirty="0">
              <a:solidFill>
                <a:schemeClr val="tx1"/>
              </a:solidFill>
            </a:endParaRPr>
          </a:p>
          <a:p>
            <a:r>
              <a:rPr lang="it-IT" sz="1400" b="1" dirty="0">
                <a:solidFill>
                  <a:schemeClr val="tx1"/>
                </a:solidFill>
              </a:rPr>
              <a:t>Selezione, valutazione e orientamento delle persone in ambito lavorativo</a:t>
            </a:r>
          </a:p>
          <a:p>
            <a:r>
              <a:rPr lang="it-IT" sz="1400" b="1" dirty="0">
                <a:solidFill>
                  <a:schemeClr val="tx1"/>
                </a:solidFill>
              </a:rPr>
              <a:t>Team work, organizzazione e sviluppo delle risorse umane</a:t>
            </a:r>
          </a:p>
          <a:p>
            <a:r>
              <a:rPr lang="it-IT" sz="1400" dirty="0">
                <a:solidFill>
                  <a:schemeClr val="tx1"/>
                </a:solidFill>
              </a:rPr>
              <a:t>e definizione di programmi per la </a:t>
            </a:r>
            <a:r>
              <a:rPr lang="it-IT" sz="1400" b="1" dirty="0">
                <a:solidFill>
                  <a:schemeClr val="tx1"/>
                </a:solidFill>
              </a:rPr>
              <a:t>Valutazione delle dinamiche gruppali </a:t>
            </a:r>
            <a:r>
              <a:rPr lang="it-IT" sz="1400" dirty="0">
                <a:solidFill>
                  <a:schemeClr val="tx1"/>
                </a:solidFill>
              </a:rPr>
              <a:t>gestione dei conflitti sul posto di lavoro</a:t>
            </a:r>
          </a:p>
          <a:p>
            <a:r>
              <a:rPr lang="it-IT" sz="1400" b="1" dirty="0">
                <a:solidFill>
                  <a:schemeClr val="tx1"/>
                </a:solidFill>
              </a:rPr>
              <a:t>Analisi delle fonti di insoddisfazione e disagio lavorativo</a:t>
            </a:r>
            <a:r>
              <a:rPr lang="it-IT" sz="1400" dirty="0">
                <a:solidFill>
                  <a:schemeClr val="tx1"/>
                </a:solidFill>
              </a:rPr>
              <a:t>, progettazione e realizzazione di interventi sulla motivazione del personale</a:t>
            </a:r>
          </a:p>
          <a:p>
            <a:r>
              <a:rPr lang="it-IT" sz="1400" b="1" dirty="0">
                <a:solidFill>
                  <a:schemeClr val="tx1"/>
                </a:solidFill>
              </a:rPr>
              <a:t>Valutazione dei rischi psicosociali </a:t>
            </a:r>
            <a:r>
              <a:rPr lang="it-IT" sz="1400" dirty="0">
                <a:solidFill>
                  <a:schemeClr val="tx1"/>
                </a:solidFill>
              </a:rPr>
              <a:t>e interventi per la salute e la sicurezza nei posti di lavoro</a:t>
            </a:r>
          </a:p>
          <a:p>
            <a:r>
              <a:rPr lang="it-IT" sz="1400" b="1" dirty="0">
                <a:solidFill>
                  <a:schemeClr val="tx1"/>
                </a:solidFill>
              </a:rPr>
              <a:t>Analisi dei fabbisogni formativi </a:t>
            </a:r>
            <a:r>
              <a:rPr lang="it-IT" sz="1400" dirty="0">
                <a:solidFill>
                  <a:schemeClr val="tx1"/>
                </a:solidFill>
              </a:rPr>
              <a:t>del gruppo o dell’organizzazione</a:t>
            </a:r>
          </a:p>
          <a:p>
            <a:r>
              <a:rPr lang="it-IT" sz="1400" b="1" dirty="0">
                <a:solidFill>
                  <a:schemeClr val="tx1"/>
                </a:solidFill>
              </a:rPr>
              <a:t>Realizzazione di interventi di umanizzazione </a:t>
            </a:r>
            <a:r>
              <a:rPr lang="it-IT" sz="1400" dirty="0">
                <a:solidFill>
                  <a:schemeClr val="tx1"/>
                </a:solidFill>
              </a:rPr>
              <a:t>degli ospedali e di tutte le strutture socio-assistenziali</a:t>
            </a:r>
          </a:p>
          <a:p>
            <a:r>
              <a:rPr lang="it-IT" sz="1400" b="1" dirty="0">
                <a:solidFill>
                  <a:schemeClr val="tx1"/>
                </a:solidFill>
              </a:rPr>
              <a:t>Consulenza per il miglioramento della comunicazione interna </a:t>
            </a:r>
            <a:r>
              <a:rPr lang="it-IT" sz="1400" dirty="0">
                <a:solidFill>
                  <a:schemeClr val="tx1"/>
                </a:solidFill>
              </a:rPr>
              <a:t>di un’organizzazione</a:t>
            </a:r>
          </a:p>
          <a:p>
            <a:r>
              <a:rPr lang="it-IT" sz="1400" b="1" dirty="0">
                <a:solidFill>
                  <a:schemeClr val="tx1"/>
                </a:solidFill>
              </a:rPr>
              <a:t>Consulenza alla progettazione e realizzazione di interventi sulla motivazione del personale</a:t>
            </a:r>
            <a:r>
              <a:rPr lang="it-IT" sz="1400" dirty="0">
                <a:solidFill>
                  <a:schemeClr val="tx1"/>
                </a:solidFill>
              </a:rPr>
              <a:t>, il benessere lavorativo e il coinvolgimento organizzativo nelle diverse fasi della carriera lavorativa e in relazione anche a processi di cambiamento organizzativo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xmlns="" id="{7FDBA255-70E0-4DD7-8741-B2158F299AAF}"/>
              </a:ext>
            </a:extLst>
          </p:cNvPr>
          <p:cNvSpPr txBox="1">
            <a:spLocks/>
          </p:cNvSpPr>
          <p:nvPr/>
        </p:nvSpPr>
        <p:spPr>
          <a:xfrm>
            <a:off x="5828715" y="3572585"/>
            <a:ext cx="5950248" cy="30833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500" b="1" i="1" dirty="0"/>
              <a:t>Dove lavorare?</a:t>
            </a:r>
          </a:p>
          <a:p>
            <a:pPr marL="0" indent="0">
              <a:buNone/>
            </a:pPr>
            <a:r>
              <a:rPr lang="it-IT" sz="1500" b="1" i="1" dirty="0"/>
              <a:t>Può operare alle dipendenze di:</a:t>
            </a:r>
          </a:p>
          <a:p>
            <a:r>
              <a:rPr lang="it-IT" sz="1500" dirty="0"/>
              <a:t>Aziende pubbliche e private (Uffici Risorse umane)</a:t>
            </a:r>
          </a:p>
          <a:p>
            <a:r>
              <a:rPr lang="it-IT" sz="1500" dirty="0"/>
              <a:t>Asl, ospedali </a:t>
            </a:r>
          </a:p>
          <a:p>
            <a:r>
              <a:rPr lang="it-IT" sz="1500" dirty="0"/>
              <a:t>Istituzioni scolastiche</a:t>
            </a:r>
          </a:p>
          <a:p>
            <a:r>
              <a:rPr lang="it-IT" sz="1500" dirty="0"/>
              <a:t>Servizi per l’impiego</a:t>
            </a:r>
          </a:p>
          <a:p>
            <a:r>
              <a:rPr lang="it-IT" sz="1500" dirty="0"/>
              <a:t>Amministrazioni pubbliche.</a:t>
            </a:r>
          </a:p>
          <a:p>
            <a:r>
              <a:rPr lang="it-IT" sz="1500" b="1" dirty="0"/>
              <a:t>libero professionista </a:t>
            </a:r>
            <a:r>
              <a:rPr lang="it-IT" sz="1500" dirty="0"/>
              <a:t>per erogazione di servizi di selezione, inserimento e accompagnamento lavorativo e come ricercatore in centri studi e ricerche pubblici e privati e presso l’Università </a:t>
            </a:r>
          </a:p>
          <a:p>
            <a:pPr marL="0" indent="0">
              <a:buNone/>
            </a:pPr>
            <a:endParaRPr lang="it-IT" sz="1500" dirty="0"/>
          </a:p>
          <a:p>
            <a:pPr marL="0" indent="0">
              <a:buNone/>
            </a:pPr>
            <a:r>
              <a:rPr lang="it-IT" sz="1500" dirty="0"/>
              <a:t>*</a:t>
            </a:r>
            <a:r>
              <a:rPr lang="it-IT" sz="1100" dirty="0"/>
              <a:t>SIPLO (Società Italiana di Psicologia del Lavoro e dell’Organizzazione)</a:t>
            </a:r>
            <a:endParaRPr lang="it-IT" sz="14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FC88B3FC-0463-4232-B369-1E8B961DC6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563" y="68283"/>
            <a:ext cx="2105247" cy="788686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A1E14870-12DC-4045-96A7-16B25AD45F89}"/>
              </a:ext>
            </a:extLst>
          </p:cNvPr>
          <p:cNvSpPr txBox="1"/>
          <p:nvPr/>
        </p:nvSpPr>
        <p:spPr>
          <a:xfrm>
            <a:off x="5828715" y="1942951"/>
            <a:ext cx="5950248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1400" b="1" i="1" dirty="0"/>
              <a:t>Cosa studiare?</a:t>
            </a:r>
          </a:p>
          <a:p>
            <a:endParaRPr lang="it-IT" sz="1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Laurea Magistrale in Psicologia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Tirocinio nell’ambito della psicologia del lavoro, delle organizzazioni e delle risorse umane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Master o Corsi di Alta formazione.</a:t>
            </a:r>
          </a:p>
        </p:txBody>
      </p:sp>
      <p:pic>
        <p:nvPicPr>
          <p:cNvPr id="9" name="Elemento grafico 8" descr="Sala riunioni con riempimento a tinta unita">
            <a:extLst>
              <a:ext uri="{FF2B5EF4-FFF2-40B4-BE49-F238E27FC236}">
                <a16:creationId xmlns:a16="http://schemas.microsoft.com/office/drawing/2014/main" xmlns="" id="{CECB1248-83B8-4F17-8CEC-6072FBFC78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76206" y="1753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298627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Filo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8973</TotalTime>
  <Words>6179</Words>
  <Application>Microsoft Office PowerPoint</Application>
  <PresentationFormat>Personalizzato</PresentationFormat>
  <Paragraphs>560</Paragraphs>
  <Slides>26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Filo</vt:lpstr>
      <vt:lpstr>Presentazione standard di PowerPoint</vt:lpstr>
      <vt:lpstr>Premessa </vt:lpstr>
      <vt:lpstr>Ambiti professionali della Psicologia</vt:lpstr>
      <vt:lpstr>Come diventare Psicologo</vt:lpstr>
      <vt:lpstr>Intervento psicologico in ambito clinico </vt:lpstr>
      <vt:lpstr>Psicoterapeuta</vt:lpstr>
      <vt:lpstr>Intervento psicologico nell’ambito della salute</vt:lpstr>
      <vt:lpstr>Intervento psicologico in ambito educativo</vt:lpstr>
      <vt:lpstr>Intervento psicologico nell’ambito del lavoro, dell’organizzazione e delle risorse umane</vt:lpstr>
      <vt:lpstr>Intervento psicologico nell’ambito  dell’orientamento</vt:lpstr>
      <vt:lpstr>Intervento psicologico in ambito marketing e comunicazione</vt:lpstr>
      <vt:lpstr>Intervento psicologico nell’ambito della Neuropsicologia</vt:lpstr>
      <vt:lpstr>Intervento psicologico nell’ambito dei disturbi alimentari</vt:lpstr>
      <vt:lpstr>Intervento psicologico nell’ambito dell’emergenza</vt:lpstr>
      <vt:lpstr>Intervento psicologico nell’ambito dello sport</vt:lpstr>
      <vt:lpstr>Intervento psicologico in ambito penitenziario</vt:lpstr>
      <vt:lpstr>Intervento psicologico in ambito giuridico e forense </vt:lpstr>
      <vt:lpstr>Intervento psicologico in ambito giuridico e forense </vt:lpstr>
      <vt:lpstr>Intervento psicologico nell’ambito della Criminologia</vt:lpstr>
      <vt:lpstr>Intervento psicologico nell’ambito del Turismo</vt:lpstr>
      <vt:lpstr>Intervento psicologico nell’ambito del traffico</vt:lpstr>
      <vt:lpstr>Intervento psicologico nell’ambito militare</vt:lpstr>
      <vt:lpstr>Intervento psicologico nell’ambito della comunità </vt:lpstr>
      <vt:lpstr>Realtà Virtuale e Psicologia</vt:lpstr>
      <vt:lpstr>Ergonomia cognitiva e Psicologia</vt:lpstr>
      <vt:lpstr>Contatti COP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carmen buono</dc:creator>
  <cp:lastModifiedBy>PC</cp:lastModifiedBy>
  <cp:revision>373</cp:revision>
  <dcterms:created xsi:type="dcterms:W3CDTF">2014-04-17T23:07:25Z</dcterms:created>
  <dcterms:modified xsi:type="dcterms:W3CDTF">2022-03-30T08:12:40Z</dcterms:modified>
</cp:coreProperties>
</file>