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7"/>
  </p:notesMasterIdLst>
  <p:sldIdLst>
    <p:sldId id="256" r:id="rId2"/>
    <p:sldId id="351" r:id="rId3"/>
    <p:sldId id="352" r:id="rId4"/>
    <p:sldId id="353" r:id="rId5"/>
    <p:sldId id="413" r:id="rId6"/>
    <p:sldId id="415" r:id="rId7"/>
    <p:sldId id="357" r:id="rId8"/>
    <p:sldId id="355" r:id="rId9"/>
    <p:sldId id="359" r:id="rId10"/>
    <p:sldId id="360" r:id="rId11"/>
    <p:sldId id="361" r:id="rId12"/>
    <p:sldId id="363" r:id="rId13"/>
    <p:sldId id="364" r:id="rId14"/>
    <p:sldId id="365" r:id="rId15"/>
    <p:sldId id="366" r:id="rId16"/>
    <p:sldId id="367" r:id="rId17"/>
    <p:sldId id="368" r:id="rId18"/>
    <p:sldId id="416" r:id="rId19"/>
    <p:sldId id="417" r:id="rId20"/>
    <p:sldId id="418" r:id="rId21"/>
    <p:sldId id="419" r:id="rId22"/>
    <p:sldId id="420" r:id="rId23"/>
    <p:sldId id="421" r:id="rId24"/>
    <p:sldId id="422" r:id="rId25"/>
    <p:sldId id="423" r:id="rId26"/>
    <p:sldId id="424" r:id="rId27"/>
    <p:sldId id="425" r:id="rId28"/>
    <p:sldId id="427" r:id="rId29"/>
    <p:sldId id="428" r:id="rId30"/>
    <p:sldId id="429" r:id="rId31"/>
    <p:sldId id="430" r:id="rId32"/>
    <p:sldId id="431" r:id="rId33"/>
    <p:sldId id="432" r:id="rId34"/>
    <p:sldId id="433" r:id="rId35"/>
    <p:sldId id="435" r:id="rId36"/>
    <p:sldId id="437"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6" r:id="rId63"/>
    <p:sldId id="467" r:id="rId64"/>
    <p:sldId id="468" r:id="rId65"/>
    <p:sldId id="471"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80"/>
    <a:srgbClr val="FF9DF3"/>
    <a:srgbClr val="FF92CF"/>
    <a:srgbClr val="FF6FCF"/>
    <a:srgbClr val="00FF00"/>
    <a:srgbClr val="FFFF00"/>
    <a:srgbClr val="00FFFF"/>
    <a:srgbClr val="66CCFF"/>
    <a:srgbClr val="00F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2" y="-8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57"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77BE4-34E4-4288-89A9-910083B80828}" type="datetimeFigureOut">
              <a:rPr lang="en-US" smtClean="0"/>
              <a:t>10/03/18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397C2-C32A-4B32-866C-AF8AD3353740}" type="slidenum">
              <a:rPr lang="en-US" smtClean="0"/>
              <a:t>‹n.›</a:t>
            </a:fld>
            <a:endParaRPr lang="en-US"/>
          </a:p>
        </p:txBody>
      </p:sp>
    </p:spTree>
    <p:extLst>
      <p:ext uri="{BB962C8B-B14F-4D97-AF65-F5344CB8AC3E}">
        <p14:creationId xmlns:p14="http://schemas.microsoft.com/office/powerpoint/2010/main" val="272633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7</a:t>
            </a:fld>
            <a:endParaRPr lang="en-US"/>
          </a:p>
        </p:txBody>
      </p:sp>
    </p:spTree>
    <p:extLst>
      <p:ext uri="{BB962C8B-B14F-4D97-AF65-F5344CB8AC3E}">
        <p14:creationId xmlns:p14="http://schemas.microsoft.com/office/powerpoint/2010/main" val="47250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63</a:t>
            </a:fld>
            <a:endParaRPr lang="en-US"/>
          </a:p>
        </p:txBody>
      </p:sp>
    </p:spTree>
    <p:extLst>
      <p:ext uri="{BB962C8B-B14F-4D97-AF65-F5344CB8AC3E}">
        <p14:creationId xmlns:p14="http://schemas.microsoft.com/office/powerpoint/2010/main" val="238550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13</a:t>
            </a:fld>
            <a:endParaRPr lang="en-US"/>
          </a:p>
        </p:txBody>
      </p:sp>
    </p:spTree>
    <p:extLst>
      <p:ext uri="{BB962C8B-B14F-4D97-AF65-F5344CB8AC3E}">
        <p14:creationId xmlns:p14="http://schemas.microsoft.com/office/powerpoint/2010/main" val="232072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17</a:t>
            </a:fld>
            <a:endParaRPr lang="en-US"/>
          </a:p>
        </p:txBody>
      </p:sp>
    </p:spTree>
    <p:extLst>
      <p:ext uri="{BB962C8B-B14F-4D97-AF65-F5344CB8AC3E}">
        <p14:creationId xmlns:p14="http://schemas.microsoft.com/office/powerpoint/2010/main" val="15890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Amnesia</a:t>
            </a:r>
            <a:r>
              <a:rPr lang="it-IT" baseline="0" dirty="0" smtClean="0"/>
              <a:t> semantica selettiva (demenza </a:t>
            </a:r>
            <a:r>
              <a:rPr lang="it-IT" baseline="0" dirty="0" err="1" smtClean="0"/>
              <a:t>fronto</a:t>
            </a:r>
            <a:r>
              <a:rPr lang="it-IT" baseline="0" dirty="0" smtClean="0"/>
              <a:t>-temporale)</a:t>
            </a:r>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27</a:t>
            </a:fld>
            <a:endParaRPr lang="en-US"/>
          </a:p>
        </p:txBody>
      </p:sp>
    </p:spTree>
    <p:extLst>
      <p:ext uri="{BB962C8B-B14F-4D97-AF65-F5344CB8AC3E}">
        <p14:creationId xmlns:p14="http://schemas.microsoft.com/office/powerpoint/2010/main" val="248635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30</a:t>
            </a:fld>
            <a:endParaRPr lang="en-US"/>
          </a:p>
        </p:txBody>
      </p:sp>
    </p:spTree>
    <p:extLst>
      <p:ext uri="{BB962C8B-B14F-4D97-AF65-F5344CB8AC3E}">
        <p14:creationId xmlns:p14="http://schemas.microsoft.com/office/powerpoint/2010/main" val="2114872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Priming</a:t>
            </a:r>
            <a:r>
              <a:rPr lang="it-IT" dirty="0" smtClean="0"/>
              <a:t> lessicale</a:t>
            </a:r>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31</a:t>
            </a:fld>
            <a:endParaRPr lang="en-US"/>
          </a:p>
        </p:txBody>
      </p:sp>
    </p:spTree>
    <p:extLst>
      <p:ext uri="{BB962C8B-B14F-4D97-AF65-F5344CB8AC3E}">
        <p14:creationId xmlns:p14="http://schemas.microsoft.com/office/powerpoint/2010/main" val="317471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32</a:t>
            </a:fld>
            <a:endParaRPr lang="en-US"/>
          </a:p>
        </p:txBody>
      </p:sp>
    </p:spTree>
    <p:extLst>
      <p:ext uri="{BB962C8B-B14F-4D97-AF65-F5344CB8AC3E}">
        <p14:creationId xmlns:p14="http://schemas.microsoft.com/office/powerpoint/2010/main" val="112221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44</a:t>
            </a:fld>
            <a:endParaRPr lang="en-US"/>
          </a:p>
        </p:txBody>
      </p:sp>
    </p:spTree>
    <p:extLst>
      <p:ext uri="{BB962C8B-B14F-4D97-AF65-F5344CB8AC3E}">
        <p14:creationId xmlns:p14="http://schemas.microsoft.com/office/powerpoint/2010/main" val="92454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9397C2-C32A-4B32-866C-AF8AD3353740}" type="slidenum">
              <a:rPr lang="en-US" smtClean="0"/>
              <a:t>45</a:t>
            </a:fld>
            <a:endParaRPr lang="en-US"/>
          </a:p>
        </p:txBody>
      </p:sp>
    </p:spTree>
    <p:extLst>
      <p:ext uri="{BB962C8B-B14F-4D97-AF65-F5344CB8AC3E}">
        <p14:creationId xmlns:p14="http://schemas.microsoft.com/office/powerpoint/2010/main" val="92454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1180" y="1808225"/>
            <a:ext cx="5039265" cy="1068935"/>
          </a:xfrm>
          <a:noFill/>
          <a:effectLst>
            <a:outerShdw blurRad="50800" dist="38100" dir="2700000" algn="tl" rotWithShape="0">
              <a:prstClr val="black">
                <a:alpha val="40000"/>
              </a:prstClr>
            </a:outerShdw>
          </a:effectLst>
        </p:spPr>
        <p:txBody>
          <a:bodyPr>
            <a:normAutofit/>
          </a:bodyPr>
          <a:lstStyle>
            <a:lvl1pPr algn="l">
              <a:defRPr sz="3600">
                <a:solidFill>
                  <a:srgbClr val="FF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961181" y="3182570"/>
            <a:ext cx="5191970" cy="610820"/>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xmlns="" id="{5C30FDB3-12DF-4477-BE55-AE391746EF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18"/>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8721" y="281175"/>
            <a:ext cx="6566314" cy="572644"/>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28721" y="1197405"/>
            <a:ext cx="6566314" cy="3358356"/>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59" cy="610820"/>
          </a:xfrm>
        </p:spPr>
        <p:txBody>
          <a:bodyPr>
            <a:normAutofit/>
          </a:bodyPr>
          <a:lstStyle>
            <a:lvl1pPr algn="r">
              <a:defRPr sz="3600" baseline="0">
                <a:solidFill>
                  <a:srgbClr val="FF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4"/>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4"/>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10/03/18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
        <p:nvSpPr>
          <p:cNvPr id="7" name="TextBox 6">
            <a:extLst>
              <a:ext uri="{FF2B5EF4-FFF2-40B4-BE49-F238E27FC236}">
                <a16:creationId xmlns:a16="http://schemas.microsoft.com/office/drawing/2014/main" xmlns="" id="{F14A3500-E055-4A13-B3FC-0B67AE7B8EAF}"/>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7625" y="1655520"/>
            <a:ext cx="5488230" cy="1374345"/>
          </a:xfrm>
        </p:spPr>
        <p:txBody>
          <a:bodyPr>
            <a:normAutofit fontScale="90000"/>
          </a:bodyPr>
          <a:lstStyle/>
          <a:p>
            <a:pPr>
              <a:defRPr/>
            </a:pPr>
            <a:r>
              <a:rPr lang="en-US" b="1" dirty="0" err="1" smtClean="0"/>
              <a:t>Memoria</a:t>
            </a:r>
            <a:r>
              <a:rPr lang="en-US" dirty="0"/>
              <a:t/>
            </a:r>
            <a:br>
              <a:rPr lang="en-US" dirty="0"/>
            </a:br>
            <a:r>
              <a:rPr lang="es-UY" sz="2800" dirty="0">
                <a:cs typeface="Arial" charset="0"/>
              </a:rPr>
              <a:t>Corso di Psicologia Generale – Gruppo 3</a:t>
            </a:r>
            <a:r>
              <a:rPr lang="es-UY" sz="3100" dirty="0">
                <a:cs typeface="Arial" charset="0"/>
              </a:rPr>
              <a:t/>
            </a:r>
            <a:br>
              <a:rPr lang="es-UY" sz="3100" dirty="0">
                <a:cs typeface="Arial" charset="0"/>
              </a:rPr>
            </a:br>
            <a:r>
              <a:rPr lang="es-UY" sz="3100">
                <a:cs typeface="Arial" charset="0"/>
              </a:rPr>
              <a:t>Lezione </a:t>
            </a:r>
            <a:r>
              <a:rPr lang="es-UY" sz="3100" smtClean="0">
                <a:cs typeface="Arial" charset="0"/>
              </a:rPr>
              <a:t>5 PARTE 2</a:t>
            </a:r>
            <a:endParaRPr lang="es-ES" sz="3100" dirty="0">
              <a:cs typeface="Arial" charset="0"/>
            </a:endParaRPr>
          </a:p>
        </p:txBody>
      </p:sp>
      <p:sp>
        <p:nvSpPr>
          <p:cNvPr id="3" name="Subtitle 2"/>
          <p:cNvSpPr>
            <a:spLocks noGrp="1"/>
          </p:cNvSpPr>
          <p:nvPr>
            <p:ph type="subTitle" idx="1"/>
          </p:nvPr>
        </p:nvSpPr>
        <p:spPr/>
        <p:txBody>
          <a:bodyPr>
            <a:normAutofit fontScale="62500" lnSpcReduction="20000"/>
          </a:bodyPr>
          <a:lstStyle/>
          <a:p>
            <a:pPr>
              <a:defRPr/>
            </a:pPr>
            <a:r>
              <a:rPr lang="es-UY" b="1" dirty="0">
                <a:cs typeface="Arial" charset="0"/>
              </a:rPr>
              <a:t>Dott.ssa Francesca Conte </a:t>
            </a:r>
          </a:p>
          <a:p>
            <a:pPr>
              <a:defRPr/>
            </a:pPr>
            <a:r>
              <a:rPr lang="es-UY" b="1" dirty="0">
                <a:cs typeface="Arial" charset="0"/>
              </a:rPr>
              <a:t>francesca.conte@unicampania.it</a:t>
            </a:r>
            <a:endParaRPr lang="es-ES" b="1" dirty="0">
              <a:cs typeface="Arial"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670" y="281175"/>
            <a:ext cx="8246070" cy="610821"/>
          </a:xfrm>
        </p:spPr>
        <p:txBody>
          <a:bodyPr>
            <a:normAutofit fontScale="90000"/>
          </a:bodyPr>
          <a:lstStyle/>
          <a:p>
            <a:r>
              <a:rPr lang="it-IT" dirty="0" smtClean="0"/>
              <a:t>Contesto come stato emotivo</a:t>
            </a:r>
            <a:endParaRPr lang="it-IT" dirty="0"/>
          </a:p>
        </p:txBody>
      </p:sp>
      <p:sp>
        <p:nvSpPr>
          <p:cNvPr id="3" name="Segnaposto contenuto 2"/>
          <p:cNvSpPr>
            <a:spLocks noGrp="1"/>
          </p:cNvSpPr>
          <p:nvPr>
            <p:ph idx="1"/>
          </p:nvPr>
        </p:nvSpPr>
        <p:spPr>
          <a:xfrm>
            <a:off x="143555" y="1808225"/>
            <a:ext cx="9000445" cy="2290575"/>
          </a:xfrm>
        </p:spPr>
        <p:txBody>
          <a:bodyPr>
            <a:normAutofit/>
          </a:bodyPr>
          <a:lstStyle/>
          <a:p>
            <a:r>
              <a:rPr lang="it-IT" sz="2500" dirty="0" smtClean="0">
                <a:latin typeface="Candara"/>
                <a:cs typeface="Candara"/>
              </a:rPr>
              <a:t>I partecipanti tenevano un diario per una settimana, annotando ogni avvenimento </a:t>
            </a:r>
            <a:r>
              <a:rPr lang="it-IT" sz="2500" dirty="0" err="1" smtClean="0">
                <a:latin typeface="Candara"/>
                <a:cs typeface="Candara"/>
              </a:rPr>
              <a:t>emotigeno</a:t>
            </a:r>
            <a:r>
              <a:rPr lang="it-IT" sz="2500" dirty="0" smtClean="0">
                <a:latin typeface="Candara"/>
                <a:cs typeface="Candara"/>
              </a:rPr>
              <a:t> e se fosse piacevole o spiacevole</a:t>
            </a:r>
          </a:p>
          <a:p>
            <a:r>
              <a:rPr lang="it-IT" sz="2500" dirty="0" smtClean="0">
                <a:latin typeface="Candara"/>
                <a:cs typeface="Candara"/>
              </a:rPr>
              <a:t>Poi venivano sottoposti a ipnosi in laboratorio, inducendo ad un gruppo un umore positivo e all’altro un umore negativo</a:t>
            </a:r>
          </a:p>
          <a:p>
            <a:r>
              <a:rPr lang="it-IT" sz="2500" dirty="0" smtClean="0">
                <a:latin typeface="Candara"/>
                <a:cs typeface="Candara"/>
              </a:rPr>
              <a:t>A tutti veniva chiesto di ricordare gli eventi registrati nei diari</a:t>
            </a:r>
          </a:p>
          <a:p>
            <a:endParaRPr lang="it-IT" dirty="0"/>
          </a:p>
        </p:txBody>
      </p:sp>
      <p:sp>
        <p:nvSpPr>
          <p:cNvPr id="4" name="CasellaDiTesto 3"/>
          <p:cNvSpPr txBox="1"/>
          <p:nvPr/>
        </p:nvSpPr>
        <p:spPr>
          <a:xfrm>
            <a:off x="2739540" y="1197405"/>
            <a:ext cx="4021328" cy="492443"/>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it-IT" sz="2600" dirty="0" smtClean="0">
                <a:solidFill>
                  <a:srgbClr val="000000"/>
                </a:solidFill>
              </a:rPr>
              <a:t>Esperimento di </a:t>
            </a:r>
            <a:r>
              <a:rPr lang="it-IT" sz="2600" dirty="0" err="1" smtClean="0">
                <a:solidFill>
                  <a:srgbClr val="000000"/>
                </a:solidFill>
              </a:rPr>
              <a:t>Bower</a:t>
            </a:r>
            <a:r>
              <a:rPr lang="it-IT" sz="2600" dirty="0" smtClean="0">
                <a:solidFill>
                  <a:srgbClr val="000000"/>
                </a:solidFill>
              </a:rPr>
              <a:t>, 1981</a:t>
            </a:r>
            <a:endParaRPr lang="it-IT" sz="2600" dirty="0">
              <a:solidFill>
                <a:srgbClr val="000000"/>
              </a:solidFill>
            </a:endParaRPr>
          </a:p>
        </p:txBody>
      </p:sp>
      <p:sp>
        <p:nvSpPr>
          <p:cNvPr id="5" name="CasellaDiTesto 4"/>
          <p:cNvSpPr txBox="1"/>
          <p:nvPr/>
        </p:nvSpPr>
        <p:spPr>
          <a:xfrm>
            <a:off x="601670" y="4098800"/>
            <a:ext cx="7789039" cy="830997"/>
          </a:xfrm>
          <a:prstGeom prst="rect">
            <a:avLst/>
          </a:prstGeom>
          <a:noFill/>
        </p:spPr>
        <p:txBody>
          <a:bodyPr wrap="square" rtlCol="0">
            <a:spAutoFit/>
          </a:bodyPr>
          <a:lstStyle/>
          <a:p>
            <a:r>
              <a:rPr lang="it-IT" sz="2400" dirty="0" smtClean="0">
                <a:solidFill>
                  <a:srgbClr val="00FFFF"/>
                </a:solidFill>
              </a:rPr>
              <a:t>RISULTATI: gran parte degli eventi ricordati dai partecipanti di buon umore era stata valutata come piacevole e viceversa </a:t>
            </a:r>
            <a:endParaRPr lang="it-IT" sz="2400" dirty="0">
              <a:solidFill>
                <a:srgbClr val="00FFFF"/>
              </a:solidFill>
            </a:endParaRPr>
          </a:p>
        </p:txBody>
      </p:sp>
      <p:pic>
        <p:nvPicPr>
          <p:cNvPr id="6" name="Immagine 5"/>
          <p:cNvPicPr>
            <a:picLocks noChangeAspect="1"/>
          </p:cNvPicPr>
          <p:nvPr/>
        </p:nvPicPr>
        <p:blipFill>
          <a:blip r:embed="rId2"/>
          <a:stretch>
            <a:fillRect/>
          </a:stretch>
        </p:blipFill>
        <p:spPr>
          <a:xfrm>
            <a:off x="0" y="0"/>
            <a:ext cx="2217765" cy="1808225"/>
          </a:xfrm>
          <a:prstGeom prst="rect">
            <a:avLst/>
          </a:prstGeom>
        </p:spPr>
      </p:pic>
    </p:spTree>
    <p:extLst>
      <p:ext uri="{BB962C8B-B14F-4D97-AF65-F5344CB8AC3E}">
        <p14:creationId xmlns:p14="http://schemas.microsoft.com/office/powerpoint/2010/main" val="278945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1180" y="128470"/>
            <a:ext cx="4886560" cy="610821"/>
          </a:xfrm>
        </p:spPr>
        <p:txBody>
          <a:bodyPr>
            <a:normAutofit fontScale="90000"/>
          </a:bodyPr>
          <a:lstStyle/>
          <a:p>
            <a:r>
              <a:rPr lang="it-IT" dirty="0" smtClean="0"/>
              <a:t>Interazioni tra memoria ed emozioni</a:t>
            </a:r>
            <a:endParaRPr lang="it-IT" dirty="0"/>
          </a:p>
        </p:txBody>
      </p:sp>
      <p:sp>
        <p:nvSpPr>
          <p:cNvPr id="3" name="Segnaposto contenuto 2"/>
          <p:cNvSpPr>
            <a:spLocks noGrp="1"/>
          </p:cNvSpPr>
          <p:nvPr>
            <p:ph idx="1"/>
          </p:nvPr>
        </p:nvSpPr>
        <p:spPr>
          <a:xfrm>
            <a:off x="448966" y="1960930"/>
            <a:ext cx="8246070" cy="2748688"/>
          </a:xfrm>
        </p:spPr>
        <p:txBody>
          <a:bodyPr/>
          <a:lstStyle/>
          <a:p>
            <a:r>
              <a:rPr lang="it-IT" dirty="0" smtClean="0">
                <a:solidFill>
                  <a:srgbClr val="CCFF66"/>
                </a:solidFill>
              </a:rPr>
              <a:t>Effetto del contesto emotivo del recupero</a:t>
            </a:r>
          </a:p>
          <a:p>
            <a:r>
              <a:rPr lang="it-IT" dirty="0" smtClean="0">
                <a:solidFill>
                  <a:srgbClr val="CCFF66"/>
                </a:solidFill>
              </a:rPr>
              <a:t>Ripetizione</a:t>
            </a:r>
          </a:p>
          <a:p>
            <a:r>
              <a:rPr lang="it-IT" dirty="0" smtClean="0">
                <a:solidFill>
                  <a:srgbClr val="CCFF66"/>
                </a:solidFill>
              </a:rPr>
              <a:t>Creazione di </a:t>
            </a:r>
            <a:r>
              <a:rPr lang="it-IT" dirty="0">
                <a:solidFill>
                  <a:srgbClr val="CCFF66"/>
                </a:solidFill>
              </a:rPr>
              <a:t>r</a:t>
            </a:r>
            <a:r>
              <a:rPr lang="it-IT" dirty="0" smtClean="0">
                <a:solidFill>
                  <a:srgbClr val="CCFF66"/>
                </a:solidFill>
              </a:rPr>
              <a:t>icordi “</a:t>
            </a:r>
            <a:r>
              <a:rPr lang="it-IT" dirty="0" err="1" smtClean="0">
                <a:solidFill>
                  <a:srgbClr val="CCFF66"/>
                </a:solidFill>
              </a:rPr>
              <a:t>flashbulb</a:t>
            </a:r>
            <a:r>
              <a:rPr lang="it-IT" dirty="0" smtClean="0">
                <a:solidFill>
                  <a:srgbClr val="CCFF66"/>
                </a:solidFill>
              </a:rPr>
              <a:t>”</a:t>
            </a:r>
          </a:p>
          <a:p>
            <a:r>
              <a:rPr lang="it-IT" dirty="0" smtClean="0">
                <a:solidFill>
                  <a:srgbClr val="CCFF66"/>
                </a:solidFill>
              </a:rPr>
              <a:t>Ansia interferente con il recupero</a:t>
            </a:r>
          </a:p>
          <a:p>
            <a:r>
              <a:rPr lang="it-IT" dirty="0" smtClean="0">
                <a:solidFill>
                  <a:srgbClr val="CCFF66"/>
                </a:solidFill>
              </a:rPr>
              <a:t>Rimozione</a:t>
            </a:r>
          </a:p>
          <a:p>
            <a:endParaRPr lang="it-IT" dirty="0" smtClean="0"/>
          </a:p>
          <a:p>
            <a:endParaRPr lang="it-IT" dirty="0"/>
          </a:p>
        </p:txBody>
      </p:sp>
      <p:sp>
        <p:nvSpPr>
          <p:cNvPr id="4" name="CasellaDiTesto 3"/>
          <p:cNvSpPr txBox="1"/>
          <p:nvPr/>
        </p:nvSpPr>
        <p:spPr>
          <a:xfrm>
            <a:off x="143555" y="1044700"/>
            <a:ext cx="8856889" cy="892552"/>
          </a:xfrm>
          <a:prstGeom prst="rect">
            <a:avLst/>
          </a:prstGeom>
          <a:noFill/>
        </p:spPr>
        <p:txBody>
          <a:bodyPr wrap="square" rtlCol="0">
            <a:spAutoFit/>
          </a:bodyPr>
          <a:lstStyle/>
          <a:p>
            <a:r>
              <a:rPr lang="it-IT" sz="2600" dirty="0" smtClean="0">
                <a:solidFill>
                  <a:schemeClr val="bg1"/>
                </a:solidFill>
                <a:latin typeface="Candara"/>
                <a:cs typeface="Candara"/>
              </a:rPr>
              <a:t>Le ricerche suggeriscono che le emozioni possono influenzare la MLT in vari modi:</a:t>
            </a:r>
            <a:endParaRPr lang="it-IT" sz="2600" dirty="0">
              <a:solidFill>
                <a:schemeClr val="bg1"/>
              </a:solidFill>
              <a:latin typeface="Candara"/>
              <a:cs typeface="Candara"/>
            </a:endParaRPr>
          </a:p>
        </p:txBody>
      </p:sp>
    </p:spTree>
    <p:extLst>
      <p:ext uri="{BB962C8B-B14F-4D97-AF65-F5344CB8AC3E}">
        <p14:creationId xmlns:p14="http://schemas.microsoft.com/office/powerpoint/2010/main" val="286605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Emozioni e ripetizione</a:t>
            </a:r>
            <a:endParaRPr lang="it-IT" dirty="0"/>
          </a:p>
        </p:txBody>
      </p:sp>
      <p:sp>
        <p:nvSpPr>
          <p:cNvPr id="4" name="CasellaDiTesto 3"/>
          <p:cNvSpPr txBox="1"/>
          <p:nvPr/>
        </p:nvSpPr>
        <p:spPr>
          <a:xfrm>
            <a:off x="754375" y="1197405"/>
            <a:ext cx="7635251" cy="1692771"/>
          </a:xfrm>
          <a:prstGeom prst="rect">
            <a:avLst/>
          </a:prstGeom>
          <a:noFill/>
        </p:spPr>
        <p:txBody>
          <a:bodyPr wrap="square" rtlCol="0">
            <a:spAutoFit/>
          </a:bodyPr>
          <a:lstStyle/>
          <a:p>
            <a:r>
              <a:rPr lang="it-IT" sz="2600" dirty="0" smtClean="0">
                <a:solidFill>
                  <a:schemeClr val="bg1"/>
                </a:solidFill>
              </a:rPr>
              <a:t>Ricordiamo meglio i fatti emotivamente carichi perché sono più salienti e importanti da un punto di vista evolutivo, per cui </a:t>
            </a:r>
            <a:r>
              <a:rPr lang="it-IT" sz="2600" b="1" u="sng" dirty="0" smtClean="0">
                <a:solidFill>
                  <a:schemeClr val="bg1"/>
                </a:solidFill>
              </a:rPr>
              <a:t>tendiamo a ripeterli, elaborarli e organizzarli di più</a:t>
            </a:r>
            <a:r>
              <a:rPr lang="it-IT" sz="2600" dirty="0" smtClean="0">
                <a:solidFill>
                  <a:schemeClr val="bg1"/>
                </a:solidFill>
              </a:rPr>
              <a:t> rispetto a fatti meno coinvolgenti</a:t>
            </a:r>
            <a:endParaRPr lang="it-IT" sz="2600" dirty="0">
              <a:solidFill>
                <a:schemeClr val="bg1"/>
              </a:solidFill>
            </a:endParaRPr>
          </a:p>
        </p:txBody>
      </p:sp>
      <p:pic>
        <p:nvPicPr>
          <p:cNvPr id="6" name="Immagine 5" descr="Emozio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540" y="3191360"/>
            <a:ext cx="3666513" cy="1960930"/>
          </a:xfrm>
          <a:prstGeom prst="rect">
            <a:avLst/>
          </a:prstGeom>
        </p:spPr>
      </p:pic>
    </p:spTree>
    <p:extLst>
      <p:ext uri="{BB962C8B-B14F-4D97-AF65-F5344CB8AC3E}">
        <p14:creationId xmlns:p14="http://schemas.microsoft.com/office/powerpoint/2010/main" val="189521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Ricordi </a:t>
            </a:r>
            <a:r>
              <a:rPr lang="it-IT" dirty="0" err="1" smtClean="0"/>
              <a:t>flashbulb</a:t>
            </a:r>
            <a:endParaRPr lang="it-IT" dirty="0"/>
          </a:p>
        </p:txBody>
      </p:sp>
      <p:sp>
        <p:nvSpPr>
          <p:cNvPr id="4" name="Rettangolo 3"/>
          <p:cNvSpPr/>
          <p:nvPr/>
        </p:nvSpPr>
        <p:spPr>
          <a:xfrm>
            <a:off x="143555" y="891995"/>
            <a:ext cx="5955495" cy="2015936"/>
          </a:xfrm>
          <a:prstGeom prst="rect">
            <a:avLst/>
          </a:prstGeom>
        </p:spPr>
        <p:txBody>
          <a:bodyPr wrap="square">
            <a:spAutoFit/>
          </a:bodyPr>
          <a:lstStyle/>
          <a:p>
            <a:r>
              <a:rPr lang="it-IT" sz="2400" dirty="0" err="1">
                <a:solidFill>
                  <a:srgbClr val="FFFFFF"/>
                </a:solidFill>
                <a:latin typeface="Candara"/>
                <a:cs typeface="Candara"/>
              </a:rPr>
              <a:t>Brown</a:t>
            </a:r>
            <a:r>
              <a:rPr lang="it-IT" sz="2400" dirty="0">
                <a:solidFill>
                  <a:srgbClr val="FFFFFF"/>
                </a:solidFill>
                <a:latin typeface="Candara"/>
                <a:cs typeface="Candara"/>
              </a:rPr>
              <a:t> e </a:t>
            </a:r>
            <a:r>
              <a:rPr lang="it-IT" sz="2400" dirty="0" err="1">
                <a:solidFill>
                  <a:srgbClr val="FFFFFF"/>
                </a:solidFill>
                <a:latin typeface="Candara"/>
                <a:cs typeface="Candara"/>
              </a:rPr>
              <a:t>Kulik</a:t>
            </a:r>
            <a:r>
              <a:rPr lang="it-IT" sz="2400" dirty="0">
                <a:solidFill>
                  <a:srgbClr val="FFFFFF"/>
                </a:solidFill>
                <a:latin typeface="Candara"/>
                <a:cs typeface="Candara"/>
              </a:rPr>
              <a:t> (1977) definiscono </a:t>
            </a:r>
            <a:r>
              <a:rPr lang="it-IT" sz="2400" u="sng" dirty="0">
                <a:solidFill>
                  <a:srgbClr val="00FF80"/>
                </a:solidFill>
                <a:latin typeface="Candara"/>
                <a:cs typeface="Candara"/>
              </a:rPr>
              <a:t>“</a:t>
            </a:r>
            <a:r>
              <a:rPr lang="it-IT" sz="2400" u="sng" dirty="0" err="1">
                <a:solidFill>
                  <a:srgbClr val="00FF80"/>
                </a:solidFill>
                <a:latin typeface="Candara"/>
                <a:cs typeface="Candara"/>
              </a:rPr>
              <a:t>flashbulb</a:t>
            </a:r>
            <a:r>
              <a:rPr lang="it-IT" sz="2400" u="sng" dirty="0">
                <a:solidFill>
                  <a:srgbClr val="00FF80"/>
                </a:solidFill>
                <a:latin typeface="Candara"/>
                <a:cs typeface="Candara"/>
              </a:rPr>
              <a:t> </a:t>
            </a:r>
            <a:r>
              <a:rPr lang="it-IT" sz="2400" u="sng" dirty="0" err="1">
                <a:solidFill>
                  <a:srgbClr val="00FF80"/>
                </a:solidFill>
                <a:latin typeface="Candara"/>
                <a:cs typeface="Candara"/>
              </a:rPr>
              <a:t>memories</a:t>
            </a:r>
            <a:r>
              <a:rPr lang="it-IT" sz="2400" u="sng" dirty="0">
                <a:solidFill>
                  <a:srgbClr val="00FF80"/>
                </a:solidFill>
                <a:latin typeface="Candara"/>
                <a:cs typeface="Candara"/>
              </a:rPr>
              <a:t>”</a:t>
            </a:r>
            <a:r>
              <a:rPr lang="it-IT" sz="2400" dirty="0">
                <a:solidFill>
                  <a:srgbClr val="FFFFFF"/>
                </a:solidFill>
                <a:latin typeface="Candara"/>
                <a:cs typeface="Candara"/>
              </a:rPr>
              <a:t> (ricordi fotografici) i ricordi vividi, dettagliati e persistenti delle circostanze di apprendimento di un evento significativo e a forte carica emotiva. </a:t>
            </a:r>
          </a:p>
        </p:txBody>
      </p:sp>
      <p:pic>
        <p:nvPicPr>
          <p:cNvPr id="5" name="Immagine 4" descr="chernoby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732" y="1197405"/>
            <a:ext cx="3084268" cy="1542134"/>
          </a:xfrm>
          <a:prstGeom prst="rect">
            <a:avLst/>
          </a:prstGeom>
        </p:spPr>
      </p:pic>
      <p:pic>
        <p:nvPicPr>
          <p:cNvPr id="6" name="Immagine 5"/>
          <p:cNvPicPr>
            <a:picLocks noChangeAspect="1"/>
          </p:cNvPicPr>
          <p:nvPr/>
        </p:nvPicPr>
        <p:blipFill>
          <a:blip r:embed="rId4"/>
          <a:stretch>
            <a:fillRect/>
          </a:stretch>
        </p:blipFill>
        <p:spPr>
          <a:xfrm>
            <a:off x="143555" y="3029865"/>
            <a:ext cx="1821409" cy="2113635"/>
          </a:xfrm>
          <a:prstGeom prst="rect">
            <a:avLst/>
          </a:prstGeom>
        </p:spPr>
      </p:pic>
      <p:sp>
        <p:nvSpPr>
          <p:cNvPr id="7" name="Rettangolo 6"/>
          <p:cNvSpPr/>
          <p:nvPr/>
        </p:nvSpPr>
        <p:spPr>
          <a:xfrm>
            <a:off x="2128720" y="2771811"/>
            <a:ext cx="6714445" cy="1785104"/>
          </a:xfrm>
          <a:prstGeom prst="rect">
            <a:avLst/>
          </a:prstGeom>
        </p:spPr>
        <p:txBody>
          <a:bodyPr wrap="square">
            <a:spAutoFit/>
          </a:bodyPr>
          <a:lstStyle/>
          <a:p>
            <a:r>
              <a:rPr lang="it-IT" sz="2200" dirty="0">
                <a:solidFill>
                  <a:srgbClr val="CCFFCC"/>
                </a:solidFill>
              </a:rPr>
              <a:t>G</a:t>
            </a:r>
            <a:r>
              <a:rPr lang="it-IT" sz="2200" dirty="0" smtClean="0">
                <a:solidFill>
                  <a:srgbClr val="CCFFCC"/>
                </a:solidFill>
              </a:rPr>
              <a:t>li </a:t>
            </a:r>
            <a:r>
              <a:rPr lang="it-IT" sz="2200" dirty="0">
                <a:solidFill>
                  <a:srgbClr val="CCFFCC"/>
                </a:solidFill>
              </a:rPr>
              <a:t>individui </a:t>
            </a:r>
            <a:r>
              <a:rPr lang="it-IT" sz="2200" dirty="0" smtClean="0">
                <a:solidFill>
                  <a:srgbClr val="CCFFCC"/>
                </a:solidFill>
              </a:rPr>
              <a:t>ricordano dettagliatamente </a:t>
            </a:r>
            <a:r>
              <a:rPr lang="it-IT" sz="2200" dirty="0">
                <a:solidFill>
                  <a:srgbClr val="CCFFCC"/>
                </a:solidFill>
              </a:rPr>
              <a:t>e a </a:t>
            </a:r>
            <a:r>
              <a:rPr lang="it-IT" sz="2200" dirty="0" smtClean="0">
                <a:solidFill>
                  <a:srgbClr val="CCFFCC"/>
                </a:solidFill>
              </a:rPr>
              <a:t>lungo </a:t>
            </a:r>
            <a:r>
              <a:rPr lang="it-IT" sz="2200" dirty="0">
                <a:solidFill>
                  <a:srgbClr val="CCFFCC"/>
                </a:solidFill>
              </a:rPr>
              <a:t>il luogo in cui si trovavano, il momento della giornata, l’attività in </a:t>
            </a:r>
            <a:r>
              <a:rPr lang="it-IT" sz="2200" dirty="0" smtClean="0">
                <a:solidFill>
                  <a:srgbClr val="CCFFCC"/>
                </a:solidFill>
              </a:rPr>
              <a:t>corso, </a:t>
            </a:r>
            <a:r>
              <a:rPr lang="it-IT" sz="2200" dirty="0">
                <a:solidFill>
                  <a:srgbClr val="CCFFCC"/>
                </a:solidFill>
              </a:rPr>
              <a:t>la fonte della notizia, la reazione emotiva vissuta al momento, gli altri presenti e le loro reazione emotive, e le immediate conseguenze dell’evento (</a:t>
            </a:r>
            <a:r>
              <a:rPr lang="it-IT" sz="2200" dirty="0" err="1">
                <a:solidFill>
                  <a:srgbClr val="CCFFCC"/>
                </a:solidFill>
              </a:rPr>
              <a:t>Mecacci</a:t>
            </a:r>
            <a:r>
              <a:rPr lang="it-IT" sz="2200" dirty="0">
                <a:solidFill>
                  <a:srgbClr val="CCFFCC"/>
                </a:solidFill>
              </a:rPr>
              <a:t>, 2001) </a:t>
            </a:r>
          </a:p>
        </p:txBody>
      </p:sp>
      <p:sp>
        <p:nvSpPr>
          <p:cNvPr id="8" name="Rettangolo 7"/>
          <p:cNvSpPr/>
          <p:nvPr/>
        </p:nvSpPr>
        <p:spPr>
          <a:xfrm>
            <a:off x="2434129" y="4614920"/>
            <a:ext cx="5802791" cy="400110"/>
          </a:xfrm>
          <a:prstGeom prst="rect">
            <a:avLst/>
          </a:prstGeom>
        </p:spPr>
        <p:txBody>
          <a:bodyPr wrap="square">
            <a:spAutoFit/>
          </a:bodyPr>
          <a:lstStyle/>
          <a:p>
            <a:r>
              <a:rPr lang="it-IT" sz="2000" dirty="0">
                <a:solidFill>
                  <a:srgbClr val="FFFF00"/>
                </a:solidFill>
                <a:latin typeface="Comic Sans MS"/>
                <a:cs typeface="Comic Sans MS"/>
              </a:rPr>
              <a:t>S</a:t>
            </a:r>
            <a:r>
              <a:rPr lang="it-IT" sz="2000" dirty="0" smtClean="0">
                <a:solidFill>
                  <a:srgbClr val="FFFF00"/>
                </a:solidFill>
                <a:latin typeface="Comic Sans MS"/>
                <a:cs typeface="Comic Sans MS"/>
              </a:rPr>
              <a:t>ono </a:t>
            </a:r>
            <a:r>
              <a:rPr lang="it-IT" sz="2000" dirty="0">
                <a:solidFill>
                  <a:srgbClr val="FFFF00"/>
                </a:solidFill>
                <a:latin typeface="Comic Sans MS"/>
                <a:cs typeface="Comic Sans MS"/>
              </a:rPr>
              <a:t>state evidenziate anche per eventi </a:t>
            </a:r>
            <a:r>
              <a:rPr lang="it-IT" sz="2000" dirty="0" smtClean="0">
                <a:solidFill>
                  <a:srgbClr val="FFFF00"/>
                </a:solidFill>
                <a:latin typeface="Comic Sans MS"/>
                <a:cs typeface="Comic Sans MS"/>
              </a:rPr>
              <a:t>privati</a:t>
            </a:r>
            <a:endParaRPr lang="it-IT" sz="2000" dirty="0">
              <a:solidFill>
                <a:srgbClr val="FFFF00"/>
              </a:solidFill>
              <a:latin typeface="Comic Sans MS"/>
              <a:cs typeface="Comic Sans MS"/>
            </a:endParaRPr>
          </a:p>
        </p:txBody>
      </p:sp>
    </p:spTree>
    <p:extLst>
      <p:ext uri="{BB962C8B-B14F-4D97-AF65-F5344CB8AC3E}">
        <p14:creationId xmlns:p14="http://schemas.microsoft.com/office/powerpoint/2010/main" val="108695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1180" y="128470"/>
            <a:ext cx="4886560" cy="610821"/>
          </a:xfrm>
        </p:spPr>
        <p:txBody>
          <a:bodyPr>
            <a:normAutofit fontScale="90000"/>
          </a:bodyPr>
          <a:lstStyle/>
          <a:p>
            <a:r>
              <a:rPr lang="it-IT" dirty="0" smtClean="0"/>
              <a:t>Inattendibilità dei ricordi </a:t>
            </a:r>
            <a:r>
              <a:rPr lang="it-IT" dirty="0" err="1" smtClean="0"/>
              <a:t>flashbulb</a:t>
            </a:r>
            <a:endParaRPr lang="it-IT" dirty="0"/>
          </a:p>
        </p:txBody>
      </p:sp>
      <p:sp>
        <p:nvSpPr>
          <p:cNvPr id="5" name="CasellaDiTesto 4"/>
          <p:cNvSpPr txBox="1"/>
          <p:nvPr/>
        </p:nvSpPr>
        <p:spPr>
          <a:xfrm>
            <a:off x="296261" y="1655520"/>
            <a:ext cx="8704184" cy="2369880"/>
          </a:xfrm>
          <a:prstGeom prst="rect">
            <a:avLst/>
          </a:prstGeom>
          <a:noFill/>
        </p:spPr>
        <p:txBody>
          <a:bodyPr wrap="square" rtlCol="0">
            <a:spAutoFit/>
          </a:bodyPr>
          <a:lstStyle/>
          <a:p>
            <a:r>
              <a:rPr lang="it-IT" sz="2500" dirty="0" smtClean="0">
                <a:solidFill>
                  <a:schemeClr val="bg1"/>
                </a:solidFill>
                <a:latin typeface="Candara"/>
                <a:cs typeface="Candara"/>
              </a:rPr>
              <a:t>Numerosi studi, registrando le circostanze di apprendimento subito dopo l’evento e chiedendone la rievocazione in seguito, mostrano che tali ricordi sono scorretti, per quanto molto vividi e accompagnati dalla sensazione di sicurezza della loro accuratezza </a:t>
            </a:r>
            <a:r>
              <a:rPr lang="it-IT" sz="2300" dirty="0" smtClean="0">
                <a:solidFill>
                  <a:schemeClr val="bg1"/>
                </a:solidFill>
                <a:latin typeface="Candara"/>
                <a:cs typeface="Candara"/>
              </a:rPr>
              <a:t>(Curci et al.,</a:t>
            </a:r>
            <a:r>
              <a:rPr lang="it-IT" sz="2300" dirty="0">
                <a:solidFill>
                  <a:schemeClr val="bg1"/>
                </a:solidFill>
                <a:latin typeface="Candara"/>
                <a:cs typeface="Candara"/>
              </a:rPr>
              <a:t> </a:t>
            </a:r>
            <a:r>
              <a:rPr lang="it-IT" sz="2300" dirty="0" smtClean="0">
                <a:solidFill>
                  <a:schemeClr val="bg1"/>
                </a:solidFill>
                <a:latin typeface="Candara"/>
                <a:cs typeface="Candara"/>
              </a:rPr>
              <a:t>2001; </a:t>
            </a:r>
            <a:r>
              <a:rPr lang="it-IT" sz="2300" dirty="0" err="1" smtClean="0">
                <a:solidFill>
                  <a:schemeClr val="bg1"/>
                </a:solidFill>
                <a:latin typeface="Candara"/>
                <a:cs typeface="Candara"/>
              </a:rPr>
              <a:t>Neisser</a:t>
            </a:r>
            <a:r>
              <a:rPr lang="it-IT" sz="2300" dirty="0" smtClean="0">
                <a:solidFill>
                  <a:schemeClr val="bg1"/>
                </a:solidFill>
                <a:latin typeface="Candara"/>
                <a:cs typeface="Candara"/>
              </a:rPr>
              <a:t> &amp; </a:t>
            </a:r>
            <a:r>
              <a:rPr lang="it-IT" sz="2300" dirty="0" err="1" smtClean="0">
                <a:solidFill>
                  <a:schemeClr val="bg1"/>
                </a:solidFill>
                <a:latin typeface="Candara"/>
                <a:cs typeface="Candara"/>
              </a:rPr>
              <a:t>Harsch</a:t>
            </a:r>
            <a:r>
              <a:rPr lang="it-IT" sz="2300" dirty="0" smtClean="0">
                <a:solidFill>
                  <a:schemeClr val="bg1"/>
                </a:solidFill>
                <a:latin typeface="Candara"/>
                <a:cs typeface="Candara"/>
              </a:rPr>
              <a:t>, 1993; </a:t>
            </a:r>
            <a:r>
              <a:rPr lang="it-IT" sz="2300" dirty="0" err="1" smtClean="0">
                <a:solidFill>
                  <a:schemeClr val="bg1"/>
                </a:solidFill>
                <a:latin typeface="Candara"/>
                <a:cs typeface="Candara"/>
              </a:rPr>
              <a:t>Schmlock</a:t>
            </a:r>
            <a:r>
              <a:rPr lang="it-IT" sz="2300" dirty="0" smtClean="0">
                <a:solidFill>
                  <a:schemeClr val="bg1"/>
                </a:solidFill>
                <a:latin typeface="Candara"/>
                <a:cs typeface="Candara"/>
              </a:rPr>
              <a:t> et al., 2000; Sierra &amp; </a:t>
            </a:r>
            <a:r>
              <a:rPr lang="it-IT" sz="2300" dirty="0" err="1" smtClean="0">
                <a:solidFill>
                  <a:schemeClr val="bg1"/>
                </a:solidFill>
                <a:latin typeface="Candara"/>
                <a:cs typeface="Candara"/>
              </a:rPr>
              <a:t>Berrios</a:t>
            </a:r>
            <a:r>
              <a:rPr lang="it-IT" sz="2300" dirty="0" smtClean="0">
                <a:solidFill>
                  <a:schemeClr val="bg1"/>
                </a:solidFill>
                <a:latin typeface="Candara"/>
                <a:cs typeface="Candara"/>
              </a:rPr>
              <a:t>, 2000)</a:t>
            </a:r>
            <a:endParaRPr lang="it-IT" sz="2300" dirty="0">
              <a:solidFill>
                <a:schemeClr val="bg1"/>
              </a:solidFill>
              <a:latin typeface="Candara"/>
              <a:cs typeface="Candara"/>
            </a:endParaRPr>
          </a:p>
        </p:txBody>
      </p:sp>
      <p:sp>
        <p:nvSpPr>
          <p:cNvPr id="6" name="Rettangolo 5"/>
          <p:cNvSpPr/>
          <p:nvPr/>
        </p:nvSpPr>
        <p:spPr>
          <a:xfrm>
            <a:off x="1517900" y="1070744"/>
            <a:ext cx="6065482" cy="584776"/>
          </a:xfrm>
          <a:prstGeom prst="rect">
            <a:avLst/>
          </a:prstGeom>
          <a:ln w="76200" cmpd="sng"/>
        </p:spPr>
        <p:style>
          <a:lnRef idx="0">
            <a:schemeClr val="accent1"/>
          </a:lnRef>
          <a:fillRef idx="3">
            <a:schemeClr val="accent1"/>
          </a:fillRef>
          <a:effectRef idx="3">
            <a:schemeClr val="accent1"/>
          </a:effectRef>
          <a:fontRef idx="minor">
            <a:schemeClr val="lt1"/>
          </a:fontRef>
        </p:style>
        <p:txBody>
          <a:bodyPr wrap="none">
            <a:spAutoFit/>
          </a:bodyPr>
          <a:lstStyle/>
          <a:p>
            <a:r>
              <a:rPr lang="it-IT" sz="3200" dirty="0">
                <a:solidFill>
                  <a:srgbClr val="FF0000"/>
                </a:solidFill>
                <a:latin typeface="Comic Sans MS"/>
                <a:cs typeface="Comic Sans MS"/>
              </a:rPr>
              <a:t>Peccato che siano </a:t>
            </a:r>
            <a:r>
              <a:rPr lang="it-IT" sz="3200" u="sng" dirty="0">
                <a:solidFill>
                  <a:srgbClr val="FF0000"/>
                </a:solidFill>
                <a:latin typeface="Comic Sans MS"/>
                <a:cs typeface="Comic Sans MS"/>
              </a:rPr>
              <a:t>inattendibili</a:t>
            </a:r>
            <a:r>
              <a:rPr lang="it-IT" sz="3200" dirty="0">
                <a:solidFill>
                  <a:srgbClr val="FF0000"/>
                </a:solidFill>
                <a:latin typeface="Comic Sans MS"/>
                <a:cs typeface="Comic Sans MS"/>
              </a:rPr>
              <a:t>! </a:t>
            </a:r>
          </a:p>
        </p:txBody>
      </p:sp>
      <p:sp>
        <p:nvSpPr>
          <p:cNvPr id="7" name="CasellaDiTesto 6"/>
          <p:cNvSpPr txBox="1"/>
          <p:nvPr/>
        </p:nvSpPr>
        <p:spPr>
          <a:xfrm>
            <a:off x="1212490" y="4098800"/>
            <a:ext cx="6871725"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sz="2500" dirty="0" smtClean="0">
                <a:solidFill>
                  <a:srgbClr val="FF0080"/>
                </a:solidFill>
              </a:rPr>
              <a:t>Le emozioni intense rendono i ricordi più vividi ma non necessariamente più attendibili </a:t>
            </a:r>
            <a:endParaRPr lang="it-IT" sz="2500" dirty="0">
              <a:solidFill>
                <a:srgbClr val="FF0080"/>
              </a:solidFill>
            </a:endParaRPr>
          </a:p>
        </p:txBody>
      </p:sp>
    </p:spTree>
    <p:extLst>
      <p:ext uri="{BB962C8B-B14F-4D97-AF65-F5344CB8AC3E}">
        <p14:creationId xmlns:p14="http://schemas.microsoft.com/office/powerpoint/2010/main" val="108695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Ansia e recupero</a:t>
            </a:r>
            <a:endParaRPr lang="it-IT" dirty="0"/>
          </a:p>
        </p:txBody>
      </p:sp>
      <p:sp>
        <p:nvSpPr>
          <p:cNvPr id="4" name="CasellaDiTesto 3"/>
          <p:cNvSpPr txBox="1"/>
          <p:nvPr/>
        </p:nvSpPr>
        <p:spPr>
          <a:xfrm>
            <a:off x="143555" y="1197405"/>
            <a:ext cx="6260905" cy="3693318"/>
          </a:xfrm>
          <a:prstGeom prst="rect">
            <a:avLst/>
          </a:prstGeom>
          <a:noFill/>
        </p:spPr>
        <p:txBody>
          <a:bodyPr wrap="square" rtlCol="0">
            <a:spAutoFit/>
          </a:bodyPr>
          <a:lstStyle/>
          <a:p>
            <a:r>
              <a:rPr lang="it-IT" sz="2600" i="1" dirty="0" smtClean="0">
                <a:solidFill>
                  <a:schemeClr val="bg1"/>
                </a:solidFill>
              </a:rPr>
              <a:t>State facendo un esame e non vi sentite molto sicuri. Riuscite a stento a capire la prima domanda, figuriamoci rispondervi. Compaiono segni di panico. Sebbene la seconda domanda non sia realmente difficile, l’ansia si estende anche a questa. Arrivati alla terza, avreste difficoltà anche se vi fosse chiesto il vostro numero di telefono. Siete nel panico completo!</a:t>
            </a:r>
            <a:endParaRPr lang="it-IT" sz="2600" i="1" dirty="0">
              <a:solidFill>
                <a:schemeClr val="bg1"/>
              </a:solidFill>
            </a:endParaRPr>
          </a:p>
        </p:txBody>
      </p:sp>
      <p:sp>
        <p:nvSpPr>
          <p:cNvPr id="5" name="CasellaDiTesto 4"/>
          <p:cNvSpPr txBox="1"/>
          <p:nvPr/>
        </p:nvSpPr>
        <p:spPr>
          <a:xfrm>
            <a:off x="6557165" y="3335275"/>
            <a:ext cx="2290575" cy="138499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t-IT" sz="2800" dirty="0" smtClean="0">
                <a:solidFill>
                  <a:srgbClr val="FF0080"/>
                </a:solidFill>
              </a:rPr>
              <a:t>Cosa è accaduto alla memoria?</a:t>
            </a:r>
            <a:endParaRPr lang="it-IT" sz="2800" dirty="0">
              <a:solidFill>
                <a:srgbClr val="FF0080"/>
              </a:solidFill>
            </a:endParaRPr>
          </a:p>
        </p:txBody>
      </p:sp>
      <p:pic>
        <p:nvPicPr>
          <p:cNvPr id="6" name="Immagine 5" descr="ansia-da-esa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870" y="1044700"/>
            <a:ext cx="2156770" cy="2113635"/>
          </a:xfrm>
          <a:prstGeom prst="rect">
            <a:avLst/>
          </a:prstGeom>
        </p:spPr>
      </p:pic>
    </p:spTree>
    <p:extLst>
      <p:ext uri="{BB962C8B-B14F-4D97-AF65-F5344CB8AC3E}">
        <p14:creationId xmlns:p14="http://schemas.microsoft.com/office/powerpoint/2010/main" val="108695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Ansia e </a:t>
            </a:r>
            <a:r>
              <a:rPr lang="it-IT" dirty="0" smtClean="0"/>
              <a:t>recupero (2)</a:t>
            </a:r>
            <a:endParaRPr lang="it-IT" dirty="0"/>
          </a:p>
        </p:txBody>
      </p:sp>
      <p:sp>
        <p:nvSpPr>
          <p:cNvPr id="4" name="CasellaDiTesto 3"/>
          <p:cNvSpPr txBox="1"/>
          <p:nvPr/>
        </p:nvSpPr>
        <p:spPr>
          <a:xfrm>
            <a:off x="448965" y="1197405"/>
            <a:ext cx="8246070" cy="1292662"/>
          </a:xfrm>
          <a:prstGeom prst="rect">
            <a:avLst/>
          </a:prstGeom>
          <a:noFill/>
        </p:spPr>
        <p:txBody>
          <a:bodyPr wrap="square" rtlCol="0">
            <a:spAutoFit/>
          </a:bodyPr>
          <a:lstStyle/>
          <a:p>
            <a:r>
              <a:rPr lang="it-IT" sz="2600" dirty="0" smtClean="0">
                <a:solidFill>
                  <a:srgbClr val="CCFF66"/>
                </a:solidFill>
              </a:rPr>
              <a:t>L’ansia non causa direttamente il deficit mnestico; piuttosto </a:t>
            </a:r>
            <a:r>
              <a:rPr lang="it-IT" sz="2600" dirty="0">
                <a:solidFill>
                  <a:srgbClr val="CCFF66"/>
                </a:solidFill>
              </a:rPr>
              <a:t>induce </a:t>
            </a:r>
            <a:r>
              <a:rPr lang="it-IT" sz="2600" i="1" u="sng" dirty="0" smtClean="0">
                <a:solidFill>
                  <a:srgbClr val="CCFF66"/>
                </a:solidFill>
              </a:rPr>
              <a:t>pensieri intrusivi</a:t>
            </a:r>
            <a:r>
              <a:rPr lang="it-IT" sz="2600" dirty="0" smtClean="0">
                <a:solidFill>
                  <a:srgbClr val="CCFF66"/>
                </a:solidFill>
              </a:rPr>
              <a:t> estranei al compito che interferiscono con il processo di recupero (Holmes, 1974) </a:t>
            </a:r>
            <a:endParaRPr lang="it-IT" sz="2600" dirty="0">
              <a:solidFill>
                <a:srgbClr val="CCFF66"/>
              </a:solidFill>
            </a:endParaRPr>
          </a:p>
        </p:txBody>
      </p:sp>
      <p:sp>
        <p:nvSpPr>
          <p:cNvPr id="5" name="CasellaDiTesto 4"/>
          <p:cNvSpPr txBox="1"/>
          <p:nvPr/>
        </p:nvSpPr>
        <p:spPr>
          <a:xfrm>
            <a:off x="1173599" y="2724455"/>
            <a:ext cx="6452501" cy="477054"/>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it-IT" sz="2500" dirty="0" smtClean="0">
                <a:solidFill>
                  <a:schemeClr val="tx1"/>
                </a:solidFill>
                <a:latin typeface="Candara"/>
                <a:cs typeface="Candara"/>
              </a:rPr>
              <a:t>ansia </a:t>
            </a:r>
            <a:r>
              <a:rPr lang="it-IT" sz="2500" dirty="0" smtClean="0">
                <a:solidFill>
                  <a:schemeClr val="tx1"/>
                </a:solidFill>
                <a:latin typeface="Candara"/>
                <a:cs typeface="Candara"/>
                <a:sym typeface="Wingdings"/>
              </a:rPr>
              <a:t> pensieri intrusivi  deficit di recupero</a:t>
            </a:r>
            <a:endParaRPr lang="it-IT" sz="2500" dirty="0">
              <a:solidFill>
                <a:schemeClr val="tx1"/>
              </a:solidFill>
              <a:latin typeface="Candara"/>
              <a:cs typeface="Candara"/>
            </a:endParaRPr>
          </a:p>
        </p:txBody>
      </p:sp>
      <p:sp>
        <p:nvSpPr>
          <p:cNvPr id="6" name="CasellaDiTesto 5"/>
          <p:cNvSpPr txBox="1"/>
          <p:nvPr/>
        </p:nvSpPr>
        <p:spPr>
          <a:xfrm>
            <a:off x="448966" y="3487980"/>
            <a:ext cx="8246070" cy="1200328"/>
          </a:xfrm>
          <a:prstGeom prst="rect">
            <a:avLst/>
          </a:prstGeom>
          <a:noFill/>
        </p:spPr>
        <p:txBody>
          <a:bodyPr wrap="square" rtlCol="0">
            <a:spAutoFit/>
          </a:bodyPr>
          <a:lstStyle/>
          <a:p>
            <a:r>
              <a:rPr lang="it-IT" sz="2400" dirty="0" smtClean="0">
                <a:solidFill>
                  <a:schemeClr val="bg1"/>
                </a:solidFill>
              </a:rPr>
              <a:t>Es. pensieri come:</a:t>
            </a:r>
          </a:p>
          <a:p>
            <a:r>
              <a:rPr lang="it-IT" sz="2400" dirty="0" smtClean="0">
                <a:solidFill>
                  <a:schemeClr val="bg1"/>
                </a:solidFill>
              </a:rPr>
              <a:t>“sarò bocciato”, “che brutta figura”, “penseranno che sono stupido”, “sono un buono a nulla”, ecc</a:t>
            </a:r>
            <a:r>
              <a:rPr lang="it-IT" sz="2400" dirty="0">
                <a:solidFill>
                  <a:schemeClr val="bg1"/>
                </a:solidFill>
              </a:rPr>
              <a:t>.</a:t>
            </a:r>
          </a:p>
        </p:txBody>
      </p:sp>
    </p:spTree>
    <p:extLst>
      <p:ext uri="{BB962C8B-B14F-4D97-AF65-F5344CB8AC3E}">
        <p14:creationId xmlns:p14="http://schemas.microsoft.com/office/powerpoint/2010/main" val="324518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Rimozione</a:t>
            </a:r>
            <a:endParaRPr lang="it-IT" dirty="0"/>
          </a:p>
        </p:txBody>
      </p:sp>
      <p:sp>
        <p:nvSpPr>
          <p:cNvPr id="4" name="Rettangolo 3"/>
          <p:cNvSpPr/>
          <p:nvPr/>
        </p:nvSpPr>
        <p:spPr>
          <a:xfrm>
            <a:off x="143555" y="1044700"/>
            <a:ext cx="7024429" cy="2785378"/>
          </a:xfrm>
          <a:prstGeom prst="rect">
            <a:avLst/>
          </a:prstGeom>
        </p:spPr>
        <p:txBody>
          <a:bodyPr wrap="square">
            <a:spAutoFit/>
          </a:bodyPr>
          <a:lstStyle/>
          <a:p>
            <a:r>
              <a:rPr lang="it-IT" sz="2500" dirty="0">
                <a:solidFill>
                  <a:srgbClr val="FFFFFF"/>
                </a:solidFill>
              </a:rPr>
              <a:t>Per Freud alcune esperienze infantili sono così traumatiche che l’individuo potrebbe essere travolto dall’ansia se consentisse loro di entrare nella coscienza. Tali esperienze sono considerate </a:t>
            </a:r>
            <a:r>
              <a:rPr lang="it-IT" sz="2500" i="1" u="sng" dirty="0">
                <a:solidFill>
                  <a:srgbClr val="FFFFFF"/>
                </a:solidFill>
              </a:rPr>
              <a:t>rimosse</a:t>
            </a:r>
            <a:r>
              <a:rPr lang="it-IT" sz="2500" dirty="0">
                <a:solidFill>
                  <a:srgbClr val="FFFFFF"/>
                </a:solidFill>
              </a:rPr>
              <a:t>, relegate nell’inconscio, e possono essere recuperate solo quando l’emozione associata viene </a:t>
            </a:r>
            <a:r>
              <a:rPr lang="it-IT" sz="2500" dirty="0" smtClean="0">
                <a:solidFill>
                  <a:srgbClr val="FFFFFF"/>
                </a:solidFill>
              </a:rPr>
              <a:t>ridotta (l’</a:t>
            </a:r>
            <a:r>
              <a:rPr lang="it-IT" sz="2500" i="1" dirty="0" smtClean="0">
                <a:solidFill>
                  <a:srgbClr val="CCFF66"/>
                </a:solidFill>
              </a:rPr>
              <a:t>accesso</a:t>
            </a:r>
            <a:r>
              <a:rPr lang="it-IT" sz="2500" dirty="0" smtClean="0">
                <a:solidFill>
                  <a:srgbClr val="FFFFFF"/>
                </a:solidFill>
              </a:rPr>
              <a:t> ad esse è </a:t>
            </a:r>
            <a:r>
              <a:rPr lang="it-IT" sz="2500" i="1" dirty="0" smtClean="0">
                <a:solidFill>
                  <a:srgbClr val="CCFF66"/>
                </a:solidFill>
              </a:rPr>
              <a:t>attivamente bloccato</a:t>
            </a:r>
            <a:r>
              <a:rPr lang="it-IT" sz="2500" dirty="0" smtClean="0">
                <a:solidFill>
                  <a:srgbClr val="FFFFFF"/>
                </a:solidFill>
              </a:rPr>
              <a:t>). </a:t>
            </a:r>
            <a:endParaRPr lang="it-IT" sz="2500" dirty="0">
              <a:solidFill>
                <a:srgbClr val="FFFFFF"/>
              </a:solidFill>
            </a:endParaRPr>
          </a:p>
        </p:txBody>
      </p:sp>
      <p:sp>
        <p:nvSpPr>
          <p:cNvPr id="5" name="CasellaDiTesto 4"/>
          <p:cNvSpPr txBox="1"/>
          <p:nvPr/>
        </p:nvSpPr>
        <p:spPr>
          <a:xfrm>
            <a:off x="448966" y="3969773"/>
            <a:ext cx="8246070" cy="89255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t-IT" sz="2600" dirty="0" smtClean="0">
                <a:solidFill>
                  <a:srgbClr val="FF0000"/>
                </a:solidFill>
                <a:latin typeface="Comic Sans MS"/>
                <a:cs typeface="Comic Sans MS"/>
              </a:rPr>
              <a:t>Il fenomeno è di dubbia esistenza - per motivi etici, è impossibile studiarlo in laboratorio </a:t>
            </a:r>
            <a:endParaRPr lang="it-IT" sz="2600" dirty="0">
              <a:solidFill>
                <a:srgbClr val="FF0000"/>
              </a:solidFill>
              <a:latin typeface="Comic Sans MS"/>
              <a:cs typeface="Comic Sans MS"/>
            </a:endParaRPr>
          </a:p>
        </p:txBody>
      </p:sp>
      <p:pic>
        <p:nvPicPr>
          <p:cNvPr id="6" name="Immagine 5"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984" y="1001877"/>
            <a:ext cx="1976015" cy="2791513"/>
          </a:xfrm>
          <a:prstGeom prst="rect">
            <a:avLst/>
          </a:prstGeom>
        </p:spPr>
      </p:pic>
    </p:spTree>
    <p:extLst>
      <p:ext uri="{BB962C8B-B14F-4D97-AF65-F5344CB8AC3E}">
        <p14:creationId xmlns:p14="http://schemas.microsoft.com/office/powerpoint/2010/main" val="32451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434131" y="1808225"/>
            <a:ext cx="5497379" cy="646331"/>
          </a:xfrm>
          <a:prstGeom prst="rect">
            <a:avLst/>
          </a:prstGeom>
          <a:noFill/>
        </p:spPr>
        <p:txBody>
          <a:bodyPr wrap="square" rtlCol="0">
            <a:spAutoFit/>
          </a:bodyPr>
          <a:lstStyle/>
          <a:p>
            <a:pPr algn="ctr"/>
            <a:r>
              <a:rPr lang="it-IT" sz="3600" dirty="0" smtClean="0">
                <a:solidFill>
                  <a:schemeClr val="bg1"/>
                </a:solidFill>
                <a:latin typeface="Comic Sans MS"/>
                <a:cs typeface="Comic Sans MS"/>
              </a:rPr>
              <a:t>TIPI DI MEMORIA</a:t>
            </a:r>
            <a:endParaRPr lang="it-IT" sz="3600" dirty="0">
              <a:solidFill>
                <a:schemeClr val="bg1"/>
              </a:solidFill>
              <a:latin typeface="Comic Sans MS"/>
              <a:cs typeface="Comic Sans MS"/>
            </a:endParaRPr>
          </a:p>
        </p:txBody>
      </p:sp>
    </p:spTree>
    <p:extLst>
      <p:ext uri="{BB962C8B-B14F-4D97-AF65-F5344CB8AC3E}">
        <p14:creationId xmlns:p14="http://schemas.microsoft.com/office/powerpoint/2010/main" val="314039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Distinzioni nella MLT </a:t>
            </a:r>
            <a:endParaRPr lang="it-IT" dirty="0">
              <a:solidFill>
                <a:srgbClr val="FFFF00"/>
              </a:solidFill>
            </a:endParaRPr>
          </a:p>
        </p:txBody>
      </p:sp>
      <p:sp>
        <p:nvSpPr>
          <p:cNvPr id="3" name="Segnaposto contenuto 2"/>
          <p:cNvSpPr>
            <a:spLocks noGrp="1"/>
          </p:cNvSpPr>
          <p:nvPr>
            <p:ph idx="1"/>
          </p:nvPr>
        </p:nvSpPr>
        <p:spPr/>
        <p:txBody>
          <a:bodyPr>
            <a:normAutofit/>
          </a:bodyPr>
          <a:lstStyle/>
          <a:p>
            <a:pPr marL="0" indent="0">
              <a:buNone/>
            </a:pPr>
            <a:r>
              <a:rPr lang="it-IT" sz="3600" dirty="0">
                <a:latin typeface="Comic Sans MS" charset="0"/>
                <a:ea typeface="ＭＳ Ｐゴシック" charset="0"/>
                <a:cs typeface="ＭＳ Ｐゴシック" charset="0"/>
              </a:rPr>
              <a:t>Natura del materiale </a:t>
            </a:r>
            <a:r>
              <a:rPr lang="it-IT" sz="3600" dirty="0" smtClean="0">
                <a:latin typeface="Comic Sans MS" charset="0"/>
                <a:ea typeface="ＭＳ Ｐゴシック" charset="0"/>
                <a:cs typeface="ＭＳ Ｐゴシック" charset="0"/>
              </a:rPr>
              <a:t>immagazzinato:</a:t>
            </a:r>
            <a:endParaRPr lang="it-IT" sz="3600" dirty="0">
              <a:latin typeface="Comic Sans MS" charset="0"/>
              <a:ea typeface="ＭＳ Ｐゴシック" charset="0"/>
              <a:cs typeface="ＭＳ Ｐゴシック" charset="0"/>
            </a:endParaRPr>
          </a:p>
          <a:p>
            <a:pPr lvl="1"/>
            <a:r>
              <a:rPr lang="it-IT" sz="3200" dirty="0">
                <a:solidFill>
                  <a:srgbClr val="FF0080"/>
                </a:solidFill>
                <a:latin typeface="Comic Sans MS" charset="0"/>
                <a:ea typeface="ＭＳ Ｐゴシック" charset="0"/>
                <a:cs typeface="ＭＳ Ｐゴシック" charset="0"/>
              </a:rPr>
              <a:t>Semantico vs. Episodico</a:t>
            </a:r>
          </a:p>
          <a:p>
            <a:pPr lvl="1"/>
            <a:r>
              <a:rPr lang="it-IT" sz="3200" dirty="0">
                <a:solidFill>
                  <a:srgbClr val="00FF00"/>
                </a:solidFill>
                <a:latin typeface="Comic Sans MS" charset="0"/>
                <a:ea typeface="ＭＳ Ｐゴシック" charset="0"/>
                <a:cs typeface="ＭＳ Ｐゴシック" charset="0"/>
              </a:rPr>
              <a:t>Dichiarativo vs. Procedurale</a:t>
            </a:r>
          </a:p>
          <a:p>
            <a:pPr lvl="1"/>
            <a:r>
              <a:rPr lang="it-IT" sz="3200" dirty="0">
                <a:solidFill>
                  <a:srgbClr val="00FFFF"/>
                </a:solidFill>
                <a:latin typeface="Comic Sans MS" charset="0"/>
                <a:ea typeface="ＭＳ Ｐゴシック" charset="0"/>
                <a:cs typeface="ＭＳ Ｐゴシック" charset="0"/>
              </a:rPr>
              <a:t>Esplicito vs. </a:t>
            </a:r>
            <a:r>
              <a:rPr lang="it-IT" sz="3200" dirty="0" smtClean="0">
                <a:solidFill>
                  <a:srgbClr val="00FFFF"/>
                </a:solidFill>
                <a:latin typeface="Comic Sans MS" charset="0"/>
                <a:ea typeface="ＭＳ Ｐゴシック" charset="0"/>
                <a:cs typeface="ＭＳ Ｐゴシック" charset="0"/>
              </a:rPr>
              <a:t>Implicito</a:t>
            </a:r>
            <a:endParaRPr lang="it-IT" sz="3200" dirty="0">
              <a:solidFill>
                <a:srgbClr val="00FFFF"/>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90902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3065" y="128470"/>
            <a:ext cx="5191970" cy="610821"/>
          </a:xfrm>
        </p:spPr>
        <p:txBody>
          <a:bodyPr>
            <a:normAutofit fontScale="90000"/>
          </a:bodyPr>
          <a:lstStyle/>
          <a:p>
            <a:r>
              <a:rPr lang="it-IT" dirty="0" smtClean="0"/>
              <a:t>Oblio per mancato consolidamento</a:t>
            </a:r>
            <a:endParaRPr lang="it-IT" dirty="0"/>
          </a:p>
        </p:txBody>
      </p:sp>
      <p:sp>
        <p:nvSpPr>
          <p:cNvPr id="3" name="Segnaposto contenuto 2"/>
          <p:cNvSpPr>
            <a:spLocks noGrp="1"/>
          </p:cNvSpPr>
          <p:nvPr>
            <p:ph idx="1"/>
          </p:nvPr>
        </p:nvSpPr>
        <p:spPr>
          <a:xfrm>
            <a:off x="448966" y="2419047"/>
            <a:ext cx="8246070" cy="2595983"/>
          </a:xfrm>
        </p:spPr>
        <p:txBody>
          <a:bodyPr>
            <a:normAutofit fontScale="92500"/>
          </a:bodyPr>
          <a:lstStyle/>
          <a:p>
            <a:pPr marL="0" indent="0">
              <a:buNone/>
            </a:pPr>
            <a:r>
              <a:rPr lang="it-IT" dirty="0" smtClean="0"/>
              <a:t>Evidenze neuropsicologiche:</a:t>
            </a:r>
            <a:endParaRPr lang="it-IT" dirty="0"/>
          </a:p>
          <a:p>
            <a:r>
              <a:rPr lang="it-IT" dirty="0" smtClean="0"/>
              <a:t>Terapia </a:t>
            </a:r>
            <a:r>
              <a:rPr lang="it-IT" dirty="0"/>
              <a:t>elettroconvulsiva per la depressione </a:t>
            </a:r>
            <a:r>
              <a:rPr lang="it-IT" dirty="0" smtClean="0"/>
              <a:t>grave, danni all’ippocampo e/o regioni </a:t>
            </a:r>
            <a:r>
              <a:rPr lang="it-IT" dirty="0" err="1" smtClean="0"/>
              <a:t>paraippocampali</a:t>
            </a:r>
            <a:r>
              <a:rPr lang="it-IT" dirty="0" smtClean="0"/>
              <a:t> </a:t>
            </a:r>
            <a:r>
              <a:rPr lang="it-IT" dirty="0" smtClean="0">
                <a:sym typeface="Wingdings"/>
              </a:rPr>
              <a:t></a:t>
            </a:r>
            <a:r>
              <a:rPr lang="it-IT" dirty="0" smtClean="0"/>
              <a:t> </a:t>
            </a:r>
            <a:r>
              <a:rPr lang="it-IT" i="1" u="sng" dirty="0" smtClean="0"/>
              <a:t>amnesia con gradiente temporale</a:t>
            </a:r>
            <a:r>
              <a:rPr lang="it-IT" dirty="0" smtClean="0"/>
              <a:t> (solo per </a:t>
            </a:r>
            <a:r>
              <a:rPr lang="it-IT" dirty="0"/>
              <a:t>fatti </a:t>
            </a:r>
            <a:r>
              <a:rPr lang="it-IT" dirty="0" smtClean="0"/>
              <a:t>accaduti nei mesi </a:t>
            </a:r>
            <a:r>
              <a:rPr lang="it-IT" dirty="0"/>
              <a:t>precedenti la </a:t>
            </a:r>
            <a:r>
              <a:rPr lang="it-IT" dirty="0" smtClean="0"/>
              <a:t>terapia); </a:t>
            </a:r>
            <a:r>
              <a:rPr lang="it-IT" dirty="0"/>
              <a:t>se si trattasse di mancati recuperi tutti </a:t>
            </a:r>
            <a:r>
              <a:rPr lang="it-IT" dirty="0" smtClean="0"/>
              <a:t>i</a:t>
            </a:r>
            <a:r>
              <a:rPr lang="it-IT" dirty="0"/>
              <a:t> </a:t>
            </a:r>
            <a:r>
              <a:rPr lang="it-IT" dirty="0" smtClean="0"/>
              <a:t>ricordi </a:t>
            </a:r>
            <a:r>
              <a:rPr lang="it-IT" dirty="0"/>
              <a:t>dovrebbero risentirne! </a:t>
            </a:r>
          </a:p>
        </p:txBody>
      </p:sp>
      <p:sp>
        <p:nvSpPr>
          <p:cNvPr id="4" name="Rettangolo 3"/>
          <p:cNvSpPr/>
          <p:nvPr/>
        </p:nvSpPr>
        <p:spPr>
          <a:xfrm>
            <a:off x="296259" y="1044700"/>
            <a:ext cx="8398775" cy="12926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it-IT" sz="2600" dirty="0"/>
              <a:t>E’ probabile che i casi di oblio vero e proprio (perdita permanente della traccia mnestica) siano dovuti a </a:t>
            </a:r>
            <a:r>
              <a:rPr lang="it-IT" sz="2600" b="1" dirty="0"/>
              <a:t>mancato consolidamento</a:t>
            </a:r>
            <a:r>
              <a:rPr lang="it-IT" sz="2600" dirty="0"/>
              <a:t>: ruolo dell’</a:t>
            </a:r>
            <a:r>
              <a:rPr lang="it-IT" sz="2600" b="1" u="sng" dirty="0">
                <a:solidFill>
                  <a:srgbClr val="FF0080"/>
                </a:solidFill>
              </a:rPr>
              <a:t>ippocampo</a:t>
            </a:r>
          </a:p>
        </p:txBody>
      </p:sp>
    </p:spTree>
    <p:extLst>
      <p:ext uri="{BB962C8B-B14F-4D97-AF65-F5344CB8AC3E}">
        <p14:creationId xmlns:p14="http://schemas.microsoft.com/office/powerpoint/2010/main" val="361727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3310" y="281175"/>
            <a:ext cx="7320689" cy="572644"/>
          </a:xfrm>
        </p:spPr>
        <p:txBody>
          <a:bodyPr>
            <a:normAutofit fontScale="90000"/>
          </a:bodyPr>
          <a:lstStyle/>
          <a:p>
            <a:r>
              <a:rPr lang="it-IT" dirty="0" smtClean="0">
                <a:solidFill>
                  <a:srgbClr val="FFFF00"/>
                </a:solidFill>
              </a:rPr>
              <a:t>Sistemi di memoria 1 (</a:t>
            </a:r>
            <a:r>
              <a:rPr lang="it-IT" dirty="0" err="1" smtClean="0">
                <a:solidFill>
                  <a:srgbClr val="FFFF00"/>
                </a:solidFill>
              </a:rPr>
              <a:t>Tulving</a:t>
            </a:r>
            <a:r>
              <a:rPr lang="it-IT" dirty="0" smtClean="0">
                <a:solidFill>
                  <a:srgbClr val="FFFF00"/>
                </a:solidFill>
              </a:rPr>
              <a:t>, 1972, 1983)</a:t>
            </a:r>
            <a:endParaRPr lang="it-IT" dirty="0">
              <a:solidFill>
                <a:srgbClr val="FFFF00"/>
              </a:solidFill>
            </a:endParaRPr>
          </a:p>
        </p:txBody>
      </p:sp>
      <p:sp>
        <p:nvSpPr>
          <p:cNvPr id="3" name="Segnaposto contenuto 2"/>
          <p:cNvSpPr>
            <a:spLocks noGrp="1"/>
          </p:cNvSpPr>
          <p:nvPr>
            <p:ph idx="1"/>
          </p:nvPr>
        </p:nvSpPr>
        <p:spPr>
          <a:xfrm>
            <a:off x="1823310" y="1197405"/>
            <a:ext cx="5344675" cy="3358356"/>
          </a:xfrm>
        </p:spPr>
        <p:txBody>
          <a:bodyPr>
            <a:normAutofit fontScale="92500" lnSpcReduction="20000"/>
          </a:bodyPr>
          <a:lstStyle/>
          <a:p>
            <a:pPr>
              <a:lnSpc>
                <a:spcPct val="90000"/>
              </a:lnSpc>
            </a:pPr>
            <a:r>
              <a:rPr lang="it-IT" b="1" u="sng" dirty="0">
                <a:solidFill>
                  <a:srgbClr val="FF9933"/>
                </a:solidFill>
                <a:latin typeface="Calibri"/>
                <a:ea typeface="MS PGothic" charset="0"/>
                <a:cs typeface="Calibri"/>
              </a:rPr>
              <a:t>Memoria semantica</a:t>
            </a:r>
          </a:p>
          <a:p>
            <a:pPr>
              <a:lnSpc>
                <a:spcPct val="90000"/>
              </a:lnSpc>
              <a:buFont typeface="Wingdings" charset="0"/>
              <a:buNone/>
            </a:pPr>
            <a:r>
              <a:rPr lang="it-IT" dirty="0">
                <a:latin typeface="Calibri"/>
                <a:ea typeface="MS PGothic" charset="0"/>
                <a:cs typeface="Calibri"/>
              </a:rPr>
              <a:t>c</a:t>
            </a:r>
            <a:r>
              <a:rPr lang="it-IT" dirty="0" smtClean="0">
                <a:latin typeface="Calibri"/>
                <a:ea typeface="MS PGothic" charset="0"/>
                <a:cs typeface="Calibri"/>
              </a:rPr>
              <a:t>onoscenze, fatti </a:t>
            </a:r>
            <a:r>
              <a:rPr lang="it-IT" dirty="0">
                <a:latin typeface="Calibri"/>
                <a:ea typeface="MS PGothic" charset="0"/>
                <a:cs typeface="Calibri"/>
              </a:rPr>
              <a:t>generali </a:t>
            </a:r>
            <a:r>
              <a:rPr lang="it-IT" dirty="0" smtClean="0">
                <a:latin typeface="Calibri"/>
                <a:ea typeface="MS PGothic" charset="0"/>
                <a:cs typeface="Calibri"/>
              </a:rPr>
              <a:t>che non sono più collegati alla fonte del ricordo (contesto di apprendimento)</a:t>
            </a:r>
            <a:endParaRPr lang="it-IT" dirty="0">
              <a:latin typeface="Calibri"/>
              <a:ea typeface="MS PGothic" charset="0"/>
              <a:cs typeface="Calibri"/>
            </a:endParaRPr>
          </a:p>
          <a:p>
            <a:pPr>
              <a:lnSpc>
                <a:spcPct val="90000"/>
              </a:lnSpc>
              <a:buFont typeface="Wingdings" charset="0"/>
              <a:buNone/>
            </a:pPr>
            <a:endParaRPr lang="it-IT" dirty="0">
              <a:latin typeface="Calibri"/>
              <a:ea typeface="MS PGothic" charset="0"/>
              <a:cs typeface="Calibri"/>
            </a:endParaRPr>
          </a:p>
          <a:p>
            <a:pPr>
              <a:lnSpc>
                <a:spcPct val="90000"/>
              </a:lnSpc>
            </a:pPr>
            <a:r>
              <a:rPr lang="it-IT" b="1" u="sng" dirty="0">
                <a:solidFill>
                  <a:srgbClr val="FF9933"/>
                </a:solidFill>
                <a:latin typeface="Calibri"/>
                <a:ea typeface="MS PGothic" charset="0"/>
                <a:cs typeface="Calibri"/>
              </a:rPr>
              <a:t>Memoria </a:t>
            </a:r>
            <a:r>
              <a:rPr lang="it-IT" b="1" u="sng" dirty="0" smtClean="0">
                <a:solidFill>
                  <a:srgbClr val="FF9933"/>
                </a:solidFill>
                <a:latin typeface="Calibri"/>
                <a:ea typeface="MS PGothic" charset="0"/>
                <a:cs typeface="Calibri"/>
              </a:rPr>
              <a:t>episodica</a:t>
            </a:r>
            <a:endParaRPr lang="it-IT" b="1" u="sng" dirty="0">
              <a:solidFill>
                <a:srgbClr val="FF9933"/>
              </a:solidFill>
              <a:latin typeface="Calibri"/>
              <a:ea typeface="MS PGothic" charset="0"/>
              <a:cs typeface="Calibri"/>
            </a:endParaRPr>
          </a:p>
          <a:p>
            <a:pPr>
              <a:lnSpc>
                <a:spcPct val="90000"/>
              </a:lnSpc>
              <a:buFont typeface="Wingdings" charset="0"/>
              <a:buNone/>
            </a:pPr>
            <a:r>
              <a:rPr lang="it-IT" dirty="0" smtClean="0">
                <a:latin typeface="Calibri"/>
                <a:ea typeface="MS PGothic" charset="0"/>
                <a:cs typeface="Calibri"/>
              </a:rPr>
              <a:t>rappresentazioni </a:t>
            </a:r>
            <a:r>
              <a:rPr lang="it-IT" dirty="0">
                <a:latin typeface="Calibri"/>
                <a:ea typeface="MS PGothic" charset="0"/>
                <a:cs typeface="Calibri"/>
              </a:rPr>
              <a:t>di specifici eventi con una collocazione spazio-temporale unica e precisa</a:t>
            </a:r>
          </a:p>
          <a:p>
            <a:endParaRPr lang="it-IT" dirty="0"/>
          </a:p>
        </p:txBody>
      </p:sp>
      <p:sp>
        <p:nvSpPr>
          <p:cNvPr id="4" name="CasellaDiTesto 3"/>
          <p:cNvSpPr txBox="1"/>
          <p:nvPr/>
        </p:nvSpPr>
        <p:spPr>
          <a:xfrm>
            <a:off x="6862575" y="1526493"/>
            <a:ext cx="1985165" cy="892552"/>
          </a:xfrm>
          <a:prstGeom prst="rect">
            <a:avLst/>
          </a:prstGeom>
          <a:noFill/>
        </p:spPr>
        <p:txBody>
          <a:bodyPr wrap="square" rtlCol="0">
            <a:spAutoFit/>
          </a:bodyPr>
          <a:lstStyle/>
          <a:p>
            <a:pPr algn="ctr"/>
            <a:r>
              <a:rPr lang="it-IT" sz="2600" dirty="0" smtClean="0">
                <a:solidFill>
                  <a:srgbClr val="FF0080"/>
                </a:solidFill>
              </a:rPr>
              <a:t>sensazione di “sapere”</a:t>
            </a:r>
            <a:endParaRPr lang="it-IT" sz="2600" dirty="0">
              <a:solidFill>
                <a:srgbClr val="FF0080"/>
              </a:solidFill>
            </a:endParaRPr>
          </a:p>
        </p:txBody>
      </p:sp>
      <p:sp>
        <p:nvSpPr>
          <p:cNvPr id="5" name="CasellaDiTesto 4"/>
          <p:cNvSpPr txBox="1"/>
          <p:nvPr/>
        </p:nvSpPr>
        <p:spPr>
          <a:xfrm>
            <a:off x="7015280" y="3335275"/>
            <a:ext cx="1985165" cy="892552"/>
          </a:xfrm>
          <a:prstGeom prst="rect">
            <a:avLst/>
          </a:prstGeom>
          <a:noFill/>
        </p:spPr>
        <p:txBody>
          <a:bodyPr wrap="square" rtlCol="0">
            <a:spAutoFit/>
          </a:bodyPr>
          <a:lstStyle/>
          <a:p>
            <a:pPr algn="ctr"/>
            <a:r>
              <a:rPr lang="it-IT" sz="2600" dirty="0" smtClean="0">
                <a:solidFill>
                  <a:srgbClr val="FF0080"/>
                </a:solidFill>
              </a:rPr>
              <a:t>sensazione di “ricordare”</a:t>
            </a:r>
            <a:endParaRPr lang="it-IT" sz="2600" dirty="0">
              <a:solidFill>
                <a:srgbClr val="FF0080"/>
              </a:solidFill>
            </a:endParaRPr>
          </a:p>
        </p:txBody>
      </p:sp>
    </p:spTree>
    <p:extLst>
      <p:ext uri="{BB962C8B-B14F-4D97-AF65-F5344CB8AC3E}">
        <p14:creationId xmlns:p14="http://schemas.microsoft.com/office/powerpoint/2010/main" val="2535848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3310" y="281175"/>
            <a:ext cx="7320689" cy="572644"/>
          </a:xfrm>
        </p:spPr>
        <p:txBody>
          <a:bodyPr>
            <a:normAutofit fontScale="90000"/>
          </a:bodyPr>
          <a:lstStyle/>
          <a:p>
            <a:r>
              <a:rPr lang="it-IT" dirty="0" smtClean="0">
                <a:solidFill>
                  <a:srgbClr val="FFFF00"/>
                </a:solidFill>
              </a:rPr>
              <a:t>Memoria semantica ed episodica: esempi</a:t>
            </a:r>
            <a:endParaRPr lang="it-IT" dirty="0">
              <a:solidFill>
                <a:srgbClr val="FFFF00"/>
              </a:solidFill>
            </a:endParaRPr>
          </a:p>
        </p:txBody>
      </p:sp>
      <p:sp>
        <p:nvSpPr>
          <p:cNvPr id="3" name="Segnaposto contenuto 2"/>
          <p:cNvSpPr>
            <a:spLocks noGrp="1"/>
          </p:cNvSpPr>
          <p:nvPr>
            <p:ph idx="1"/>
          </p:nvPr>
        </p:nvSpPr>
        <p:spPr>
          <a:xfrm>
            <a:off x="2128721" y="586585"/>
            <a:ext cx="6566314" cy="2443280"/>
          </a:xfrm>
        </p:spPr>
        <p:txBody>
          <a:bodyPr>
            <a:normAutofit fontScale="85000" lnSpcReduction="10000"/>
          </a:bodyPr>
          <a:lstStyle/>
          <a:p>
            <a:pPr marL="0" indent="0">
              <a:buNone/>
            </a:pPr>
            <a:endParaRPr lang="it-IT" sz="2600" dirty="0" smtClean="0"/>
          </a:p>
          <a:p>
            <a:r>
              <a:rPr lang="it-IT" sz="2600" dirty="0" smtClean="0"/>
              <a:t>Semantica: cos’è un esame universitario, cosa significa “matrimonio”, cos’è un elefante, quanti giorni ha un mese, ecc.</a:t>
            </a:r>
          </a:p>
          <a:p>
            <a:r>
              <a:rPr lang="it-IT" sz="2600" dirty="0" smtClean="0"/>
              <a:t>Episodica: il </a:t>
            </a:r>
            <a:r>
              <a:rPr lang="it-IT" sz="2600" i="1" dirty="0" smtClean="0"/>
              <a:t>vostro</a:t>
            </a:r>
            <a:r>
              <a:rPr lang="it-IT" sz="2600" dirty="0" smtClean="0"/>
              <a:t> primo esame universitario, il matrimonio del </a:t>
            </a:r>
            <a:r>
              <a:rPr lang="it-IT" sz="2600" i="1" dirty="0" smtClean="0"/>
              <a:t>vostro</a:t>
            </a:r>
            <a:r>
              <a:rPr lang="it-IT" sz="2600" dirty="0" smtClean="0"/>
              <a:t> migliore amico, quando ho visto un elefante, cosa avete mangiato ieri sera, ecc.  </a:t>
            </a:r>
          </a:p>
          <a:p>
            <a:pPr marL="0" indent="0">
              <a:buNone/>
            </a:pPr>
            <a:endParaRPr lang="it-IT" dirty="0"/>
          </a:p>
        </p:txBody>
      </p:sp>
      <p:pic>
        <p:nvPicPr>
          <p:cNvPr id="4" name="Immagine 3"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5" y="2382839"/>
            <a:ext cx="1985165" cy="2793936"/>
          </a:xfrm>
          <a:prstGeom prst="rect">
            <a:avLst/>
          </a:prstGeom>
        </p:spPr>
      </p:pic>
      <p:pic>
        <p:nvPicPr>
          <p:cNvPr id="5" name="Immagine 4" descr="pope_thumbs_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540" y="3029865"/>
            <a:ext cx="2784295" cy="1843329"/>
          </a:xfrm>
          <a:prstGeom prst="rect">
            <a:avLst/>
          </a:prstGeom>
        </p:spPr>
      </p:pic>
      <p:sp>
        <p:nvSpPr>
          <p:cNvPr id="6" name="CasellaDiTesto 5"/>
          <p:cNvSpPr txBox="1"/>
          <p:nvPr/>
        </p:nvSpPr>
        <p:spPr>
          <a:xfrm>
            <a:off x="6251755" y="3335275"/>
            <a:ext cx="2341648" cy="1246495"/>
          </a:xfrm>
          <a:prstGeom prst="rect">
            <a:avLst/>
          </a:prstGeom>
          <a:noFill/>
        </p:spPr>
        <p:txBody>
          <a:bodyPr wrap="square" rtlCol="0">
            <a:spAutoFit/>
          </a:bodyPr>
          <a:lstStyle/>
          <a:p>
            <a:r>
              <a:rPr lang="it-IT" sz="2500" dirty="0" smtClean="0">
                <a:solidFill>
                  <a:srgbClr val="CCFF66"/>
                </a:solidFill>
              </a:rPr>
              <a:t>In quale sistema di memoria si trovano?</a:t>
            </a:r>
            <a:endParaRPr lang="it-IT" sz="2500" dirty="0">
              <a:solidFill>
                <a:srgbClr val="CCFF66"/>
              </a:solidFill>
            </a:endParaRPr>
          </a:p>
        </p:txBody>
      </p:sp>
    </p:spTree>
    <p:extLst>
      <p:ext uri="{BB962C8B-B14F-4D97-AF65-F5344CB8AC3E}">
        <p14:creationId xmlns:p14="http://schemas.microsoft.com/office/powerpoint/2010/main" val="3717830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Memoria episodica</a:t>
            </a:r>
            <a:endParaRPr lang="it-IT" dirty="0">
              <a:solidFill>
                <a:srgbClr val="FFFF00"/>
              </a:solidFill>
            </a:endParaRPr>
          </a:p>
        </p:txBody>
      </p:sp>
      <p:sp>
        <p:nvSpPr>
          <p:cNvPr id="3" name="Segnaposto contenuto 2"/>
          <p:cNvSpPr>
            <a:spLocks noGrp="1"/>
          </p:cNvSpPr>
          <p:nvPr>
            <p:ph idx="1"/>
          </p:nvPr>
        </p:nvSpPr>
        <p:spPr>
          <a:xfrm>
            <a:off x="3961181" y="1197405"/>
            <a:ext cx="4886559" cy="3358356"/>
          </a:xfrm>
        </p:spPr>
        <p:txBody>
          <a:bodyPr>
            <a:normAutofit fontScale="92500"/>
          </a:bodyPr>
          <a:lstStyle/>
          <a:p>
            <a:pPr marL="0" indent="0">
              <a:buNone/>
            </a:pPr>
            <a:r>
              <a:rPr lang="it-IT" i="1" dirty="0" smtClean="0"/>
              <a:t>Il particolare stato di coscienza che denota l’esperienza del “ricordo” comprende la convinzione da parte del ricordante che il ricordo sia più o meno una copia fedele dell’evento originale, come pure la convinzione che l’evento sia parte del proprio passato. </a:t>
            </a:r>
            <a:r>
              <a:rPr lang="it-IT" dirty="0" smtClean="0"/>
              <a:t>(</a:t>
            </a:r>
            <a:r>
              <a:rPr lang="it-IT" dirty="0" err="1" smtClean="0"/>
              <a:t>Tulving</a:t>
            </a:r>
            <a:r>
              <a:rPr lang="it-IT" dirty="0" smtClean="0"/>
              <a:t>)</a:t>
            </a:r>
            <a:endParaRPr lang="it-IT" dirty="0"/>
          </a:p>
        </p:txBody>
      </p:sp>
      <p:pic>
        <p:nvPicPr>
          <p:cNvPr id="4" name="Immagine 3"/>
          <p:cNvPicPr>
            <a:picLocks noChangeAspect="1"/>
          </p:cNvPicPr>
          <p:nvPr/>
        </p:nvPicPr>
        <p:blipFill>
          <a:blip r:embed="rId2"/>
          <a:stretch>
            <a:fillRect/>
          </a:stretch>
        </p:blipFill>
        <p:spPr>
          <a:xfrm>
            <a:off x="0" y="1042010"/>
            <a:ext cx="3644137" cy="2140560"/>
          </a:xfrm>
          <a:prstGeom prst="rect">
            <a:avLst/>
          </a:prstGeom>
          <a:ln>
            <a:solidFill>
              <a:srgbClr val="FF0000"/>
            </a:solidFill>
          </a:ln>
        </p:spPr>
      </p:pic>
      <p:pic>
        <p:nvPicPr>
          <p:cNvPr id="5" name="Immagine 4" descr="1_neYkti-qZYrgKEj0EcGLJ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9485"/>
            <a:ext cx="3655770" cy="2054015"/>
          </a:xfrm>
          <a:prstGeom prst="rect">
            <a:avLst/>
          </a:prstGeom>
          <a:ln>
            <a:solidFill>
              <a:srgbClr val="FF0000"/>
            </a:solidFill>
          </a:ln>
        </p:spPr>
      </p:pic>
    </p:spTree>
    <p:extLst>
      <p:ext uri="{BB962C8B-B14F-4D97-AF65-F5344CB8AC3E}">
        <p14:creationId xmlns:p14="http://schemas.microsoft.com/office/powerpoint/2010/main" val="950347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5165" y="281175"/>
            <a:ext cx="7320690" cy="572644"/>
          </a:xfrm>
        </p:spPr>
        <p:txBody>
          <a:bodyPr>
            <a:normAutofit/>
          </a:bodyPr>
          <a:lstStyle/>
          <a:p>
            <a:r>
              <a:rPr lang="it-IT" sz="3000" dirty="0">
                <a:solidFill>
                  <a:srgbClr val="FFFF00"/>
                </a:solidFill>
              </a:rPr>
              <a:t>Sistemi di memoria </a:t>
            </a:r>
            <a:r>
              <a:rPr lang="it-IT" sz="3000" dirty="0" smtClean="0">
                <a:solidFill>
                  <a:srgbClr val="FFFF00"/>
                </a:solidFill>
              </a:rPr>
              <a:t>2 (Cohen &amp; </a:t>
            </a:r>
            <a:r>
              <a:rPr lang="it-IT" sz="3000" dirty="0" err="1" smtClean="0">
                <a:solidFill>
                  <a:srgbClr val="FFFF00"/>
                </a:solidFill>
              </a:rPr>
              <a:t>Squire</a:t>
            </a:r>
            <a:r>
              <a:rPr lang="it-IT" sz="3000" dirty="0" smtClean="0">
                <a:solidFill>
                  <a:srgbClr val="FFFF00"/>
                </a:solidFill>
              </a:rPr>
              <a:t>, 1980)</a:t>
            </a:r>
            <a:endParaRPr lang="it-IT" sz="3000" dirty="0">
              <a:solidFill>
                <a:srgbClr val="FFFF00"/>
              </a:solidFill>
            </a:endParaRPr>
          </a:p>
        </p:txBody>
      </p:sp>
      <p:sp>
        <p:nvSpPr>
          <p:cNvPr id="3" name="Segnaposto contenuto 2"/>
          <p:cNvSpPr>
            <a:spLocks noGrp="1"/>
          </p:cNvSpPr>
          <p:nvPr>
            <p:ph idx="1"/>
          </p:nvPr>
        </p:nvSpPr>
        <p:spPr>
          <a:xfrm>
            <a:off x="2128720" y="891995"/>
            <a:ext cx="7015279" cy="3970330"/>
          </a:xfrm>
        </p:spPr>
        <p:txBody>
          <a:bodyPr>
            <a:normAutofit fontScale="85000" lnSpcReduction="20000"/>
          </a:bodyPr>
          <a:lstStyle/>
          <a:p>
            <a:r>
              <a:rPr lang="it-IT" b="1" u="sng" dirty="0">
                <a:solidFill>
                  <a:srgbClr val="00FF00"/>
                </a:solidFill>
                <a:latin typeface="Candara"/>
                <a:ea typeface="MS PGothic" charset="0"/>
                <a:cs typeface="Candara"/>
              </a:rPr>
              <a:t>Memoria dichiarativa</a:t>
            </a:r>
          </a:p>
          <a:p>
            <a:pPr>
              <a:buFont typeface="Wingdings" charset="0"/>
              <a:buNone/>
            </a:pPr>
            <a:r>
              <a:rPr lang="it-IT" dirty="0">
                <a:latin typeface="Candara"/>
                <a:ea typeface="MS PGothic" charset="0"/>
                <a:cs typeface="Candara"/>
              </a:rPr>
              <a:t>Memoria per </a:t>
            </a:r>
            <a:r>
              <a:rPr lang="it-IT" dirty="0" smtClean="0">
                <a:latin typeface="Candara"/>
                <a:ea typeface="MS PGothic" charset="0"/>
                <a:cs typeface="Candara"/>
              </a:rPr>
              <a:t>fatti </a:t>
            </a:r>
            <a:r>
              <a:rPr lang="it-IT" dirty="0">
                <a:latin typeface="Candara"/>
                <a:ea typeface="MS PGothic" charset="0"/>
                <a:cs typeface="Candara"/>
              </a:rPr>
              <a:t>ed </a:t>
            </a:r>
            <a:r>
              <a:rPr lang="it-IT" dirty="0" smtClean="0">
                <a:latin typeface="Candara"/>
                <a:ea typeface="MS PGothic" charset="0"/>
                <a:cs typeface="Candara"/>
              </a:rPr>
              <a:t>eventi esprimibili in parole</a:t>
            </a:r>
            <a:endParaRPr lang="it-IT" dirty="0">
              <a:latin typeface="Candara"/>
              <a:ea typeface="MS PGothic" charset="0"/>
              <a:cs typeface="Candara"/>
            </a:endParaRPr>
          </a:p>
          <a:p>
            <a:pPr>
              <a:buFont typeface="Wingdings" charset="0"/>
              <a:buNone/>
            </a:pPr>
            <a:r>
              <a:rPr lang="it-IT" dirty="0">
                <a:latin typeface="Candara"/>
                <a:ea typeface="MS PGothic" charset="0"/>
                <a:cs typeface="Candara"/>
              </a:rPr>
              <a:t>Memoria del </a:t>
            </a:r>
            <a:r>
              <a:rPr lang="ja-JP" altLang="it-IT" dirty="0">
                <a:latin typeface="Candara"/>
                <a:ea typeface="MS PGothic" charset="0"/>
                <a:cs typeface="Candara"/>
              </a:rPr>
              <a:t>“</a:t>
            </a:r>
            <a:r>
              <a:rPr lang="it-IT" altLang="ja-JP" u="sng" dirty="0">
                <a:latin typeface="Candara"/>
                <a:ea typeface="MS PGothic" charset="0"/>
                <a:cs typeface="Candara"/>
              </a:rPr>
              <a:t>cosa</a:t>
            </a:r>
            <a:r>
              <a:rPr lang="ja-JP" altLang="it-IT" dirty="0">
                <a:latin typeface="Candara"/>
                <a:ea typeface="MS PGothic" charset="0"/>
                <a:cs typeface="Candara"/>
              </a:rPr>
              <a:t>”</a:t>
            </a:r>
            <a:endParaRPr lang="it-IT" altLang="ja-JP" dirty="0">
              <a:latin typeface="Candara"/>
              <a:ea typeface="MS PGothic" charset="0"/>
              <a:cs typeface="Candara"/>
            </a:endParaRPr>
          </a:p>
          <a:p>
            <a:pPr>
              <a:buFont typeface="Wingdings" charset="0"/>
              <a:buNone/>
            </a:pPr>
            <a:r>
              <a:rPr lang="it-IT" dirty="0" smtClean="0">
                <a:latin typeface="Candara"/>
                <a:ea typeface="MS PGothic" charset="0"/>
                <a:cs typeface="Candara"/>
              </a:rPr>
              <a:t>Include memoria </a:t>
            </a:r>
            <a:r>
              <a:rPr lang="it-IT" dirty="0">
                <a:latin typeface="Candara"/>
                <a:ea typeface="MS PGothic" charset="0"/>
                <a:cs typeface="Candara"/>
              </a:rPr>
              <a:t>semantica + </a:t>
            </a:r>
            <a:r>
              <a:rPr lang="it-IT" dirty="0" smtClean="0">
                <a:latin typeface="Candara"/>
                <a:ea typeface="MS PGothic" charset="0"/>
                <a:cs typeface="Candara"/>
              </a:rPr>
              <a:t>episodica</a:t>
            </a:r>
            <a:endParaRPr lang="it-IT" dirty="0">
              <a:latin typeface="Candara"/>
              <a:ea typeface="MS PGothic" charset="0"/>
              <a:cs typeface="Candara"/>
            </a:endParaRPr>
          </a:p>
          <a:p>
            <a:pPr>
              <a:buFont typeface="Wingdings" charset="0"/>
              <a:buNone/>
            </a:pPr>
            <a:endParaRPr lang="it-IT" sz="1800" dirty="0">
              <a:solidFill>
                <a:srgbClr val="00FF00"/>
              </a:solidFill>
              <a:latin typeface="Candara"/>
              <a:ea typeface="MS PGothic" charset="0"/>
              <a:cs typeface="Candara"/>
            </a:endParaRPr>
          </a:p>
          <a:p>
            <a:r>
              <a:rPr lang="it-IT" b="1" u="sng" dirty="0">
                <a:solidFill>
                  <a:srgbClr val="00FF00"/>
                </a:solidFill>
                <a:latin typeface="Candara"/>
                <a:ea typeface="MS PGothic" charset="0"/>
                <a:cs typeface="Candara"/>
              </a:rPr>
              <a:t>Memoria procedurale</a:t>
            </a:r>
          </a:p>
          <a:p>
            <a:pPr marL="0">
              <a:buFont typeface="Wingdings" charset="0"/>
              <a:buNone/>
            </a:pPr>
            <a:r>
              <a:rPr lang="it-IT" dirty="0">
                <a:latin typeface="Candara"/>
                <a:ea typeface="MS PGothic" charset="0"/>
                <a:cs typeface="Candara"/>
              </a:rPr>
              <a:t>Memoria </a:t>
            </a:r>
            <a:r>
              <a:rPr lang="it-IT" dirty="0" smtClean="0">
                <a:latin typeface="Candara"/>
                <a:ea typeface="MS PGothic" charset="0"/>
                <a:cs typeface="Candara"/>
              </a:rPr>
              <a:t>per </a:t>
            </a:r>
            <a:r>
              <a:rPr lang="it-IT" dirty="0">
                <a:latin typeface="Candara"/>
                <a:ea typeface="MS PGothic" charset="0"/>
                <a:cs typeface="Candara"/>
              </a:rPr>
              <a:t>abilità percettive e </a:t>
            </a:r>
            <a:r>
              <a:rPr lang="it-IT" dirty="0" smtClean="0">
                <a:latin typeface="Candara"/>
                <a:ea typeface="MS PGothic" charset="0"/>
                <a:cs typeface="Candara"/>
              </a:rPr>
              <a:t>motorie non esprimibile in parole</a:t>
            </a:r>
            <a:endParaRPr lang="it-IT" dirty="0">
              <a:latin typeface="Candara"/>
              <a:ea typeface="MS PGothic" charset="0"/>
              <a:cs typeface="Candara"/>
            </a:endParaRPr>
          </a:p>
          <a:p>
            <a:pPr>
              <a:buFont typeface="Wingdings" charset="0"/>
              <a:buNone/>
            </a:pPr>
            <a:r>
              <a:rPr lang="it-IT" dirty="0">
                <a:latin typeface="Candara"/>
                <a:ea typeface="MS PGothic" charset="0"/>
                <a:cs typeface="Candara"/>
              </a:rPr>
              <a:t>Memoria del </a:t>
            </a:r>
            <a:r>
              <a:rPr lang="ja-JP" altLang="it-IT" dirty="0">
                <a:latin typeface="Candara"/>
                <a:ea typeface="MS PGothic" charset="0"/>
                <a:cs typeface="Candara"/>
              </a:rPr>
              <a:t>“</a:t>
            </a:r>
            <a:r>
              <a:rPr lang="it-IT" altLang="ja-JP" u="sng" dirty="0">
                <a:latin typeface="Candara"/>
                <a:ea typeface="MS PGothic" charset="0"/>
                <a:cs typeface="Candara"/>
              </a:rPr>
              <a:t>come</a:t>
            </a:r>
            <a:r>
              <a:rPr lang="ja-JP" altLang="it-IT" dirty="0">
                <a:latin typeface="Candara"/>
                <a:ea typeface="MS PGothic" charset="0"/>
                <a:cs typeface="Candara"/>
              </a:rPr>
              <a:t>”</a:t>
            </a:r>
            <a:endParaRPr lang="it-IT" dirty="0">
              <a:latin typeface="Candara"/>
              <a:ea typeface="MS PGothic" charset="0"/>
              <a:cs typeface="Candara"/>
            </a:endParaRPr>
          </a:p>
          <a:p>
            <a:pPr marL="0" indent="0">
              <a:buNone/>
            </a:pPr>
            <a:r>
              <a:rPr lang="it-IT" dirty="0" smtClean="0">
                <a:latin typeface="Candara"/>
                <a:cs typeface="Candara"/>
              </a:rPr>
              <a:t>Es. andare in bici, leggere, disegnare, allacciarsi le scarpe, guidare l’auto, ecc.</a:t>
            </a:r>
            <a:endParaRPr lang="it-IT" dirty="0">
              <a:latin typeface="Candara"/>
              <a:cs typeface="Candara"/>
            </a:endParaRPr>
          </a:p>
        </p:txBody>
      </p:sp>
    </p:spTree>
    <p:extLst>
      <p:ext uri="{BB962C8B-B14F-4D97-AF65-F5344CB8AC3E}">
        <p14:creationId xmlns:p14="http://schemas.microsoft.com/office/powerpoint/2010/main" val="335913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0606" y="128470"/>
            <a:ext cx="7473394" cy="572644"/>
          </a:xfrm>
        </p:spPr>
        <p:txBody>
          <a:bodyPr>
            <a:noAutofit/>
          </a:bodyPr>
          <a:lstStyle/>
          <a:p>
            <a:r>
              <a:rPr lang="it-IT" sz="2800" dirty="0" smtClean="0">
                <a:solidFill>
                  <a:srgbClr val="FFFF00"/>
                </a:solidFill>
              </a:rPr>
              <a:t>Interazioni tra memoria dichiarativa e procedurale </a:t>
            </a:r>
            <a:endParaRPr lang="it-IT" sz="2800" dirty="0">
              <a:solidFill>
                <a:srgbClr val="FFFF00"/>
              </a:solidFill>
            </a:endParaRPr>
          </a:p>
        </p:txBody>
      </p:sp>
      <p:pic>
        <p:nvPicPr>
          <p:cNvPr id="4" name="Immagine 3"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0110"/>
            <a:ext cx="3187700" cy="2552700"/>
          </a:xfrm>
          <a:prstGeom prst="rect">
            <a:avLst/>
          </a:prstGeom>
        </p:spPr>
      </p:pic>
      <p:pic>
        <p:nvPicPr>
          <p:cNvPr id="5" name="Immagine 4" descr="solli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767" y="891995"/>
            <a:ext cx="2754678" cy="2571750"/>
          </a:xfrm>
          <a:prstGeom prst="rect">
            <a:avLst/>
          </a:prstGeom>
        </p:spPr>
      </p:pic>
      <p:pic>
        <p:nvPicPr>
          <p:cNvPr id="6" name="Immagine 5" descr="lindyhop.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3956" y="1242060"/>
            <a:ext cx="3270504" cy="3901440"/>
          </a:xfrm>
          <a:prstGeom prst="rect">
            <a:avLst/>
          </a:prstGeom>
        </p:spPr>
      </p:pic>
    </p:spTree>
    <p:extLst>
      <p:ext uri="{BB962C8B-B14F-4D97-AF65-F5344CB8AC3E}">
        <p14:creationId xmlns:p14="http://schemas.microsoft.com/office/powerpoint/2010/main" val="218413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2461" y="281175"/>
            <a:ext cx="7473394" cy="572644"/>
          </a:xfrm>
        </p:spPr>
        <p:txBody>
          <a:bodyPr>
            <a:normAutofit/>
          </a:bodyPr>
          <a:lstStyle/>
          <a:p>
            <a:r>
              <a:rPr lang="it-IT" sz="3000" dirty="0">
                <a:solidFill>
                  <a:srgbClr val="FFFF00"/>
                </a:solidFill>
              </a:rPr>
              <a:t>Sistemi di memoria </a:t>
            </a:r>
            <a:r>
              <a:rPr lang="it-IT" sz="3000" dirty="0" smtClean="0">
                <a:solidFill>
                  <a:srgbClr val="FFFF00"/>
                </a:solidFill>
              </a:rPr>
              <a:t>3 (Graf &amp; </a:t>
            </a:r>
            <a:r>
              <a:rPr lang="it-IT" sz="3000" dirty="0" err="1" smtClean="0">
                <a:solidFill>
                  <a:srgbClr val="FFFF00"/>
                </a:solidFill>
              </a:rPr>
              <a:t>Schachter</a:t>
            </a:r>
            <a:r>
              <a:rPr lang="it-IT" sz="3000" dirty="0" smtClean="0">
                <a:solidFill>
                  <a:srgbClr val="FFFF00"/>
                </a:solidFill>
              </a:rPr>
              <a:t>, 1985)</a:t>
            </a:r>
            <a:endParaRPr lang="it-IT" sz="3000" dirty="0">
              <a:solidFill>
                <a:srgbClr val="FFFF00"/>
              </a:solidFill>
            </a:endParaRPr>
          </a:p>
        </p:txBody>
      </p:sp>
      <p:sp>
        <p:nvSpPr>
          <p:cNvPr id="3" name="Segnaposto contenuto 2"/>
          <p:cNvSpPr>
            <a:spLocks noGrp="1"/>
          </p:cNvSpPr>
          <p:nvPr>
            <p:ph idx="1"/>
          </p:nvPr>
        </p:nvSpPr>
        <p:spPr/>
        <p:txBody>
          <a:bodyPr>
            <a:normAutofit fontScale="85000" lnSpcReduction="20000"/>
          </a:bodyPr>
          <a:lstStyle/>
          <a:p>
            <a:pPr algn="just">
              <a:lnSpc>
                <a:spcPct val="90000"/>
              </a:lnSpc>
            </a:pPr>
            <a:r>
              <a:rPr lang="it-IT" b="1" u="sng" dirty="0">
                <a:solidFill>
                  <a:srgbClr val="FF0080"/>
                </a:solidFill>
                <a:latin typeface="Century Gothic"/>
                <a:ea typeface="ＭＳ Ｐゴシック" charset="0"/>
                <a:cs typeface="Century Gothic"/>
              </a:rPr>
              <a:t>Memoria esplicita</a:t>
            </a:r>
          </a:p>
          <a:p>
            <a:pPr algn="just">
              <a:lnSpc>
                <a:spcPct val="90000"/>
              </a:lnSpc>
              <a:buFont typeface="Wingdings" charset="0"/>
              <a:buNone/>
            </a:pPr>
            <a:r>
              <a:rPr lang="it-IT" dirty="0">
                <a:latin typeface="Century Gothic"/>
                <a:ea typeface="ＭＳ Ｐゴシック" charset="0"/>
                <a:cs typeface="Century Gothic"/>
              </a:rPr>
              <a:t>Compiti che coinvolgono un accesso </a:t>
            </a:r>
            <a:r>
              <a:rPr lang="it-IT" u="sng" dirty="0">
                <a:latin typeface="Century Gothic"/>
                <a:ea typeface="ＭＳ Ｐゴシック" charset="0"/>
                <a:cs typeface="Century Gothic"/>
              </a:rPr>
              <a:t>volontario e consapevole</a:t>
            </a:r>
            <a:r>
              <a:rPr lang="it-IT" dirty="0">
                <a:latin typeface="Century Gothic"/>
                <a:ea typeface="ＭＳ Ｐゴシック" charset="0"/>
                <a:cs typeface="Century Gothic"/>
              </a:rPr>
              <a:t> alla MLT</a:t>
            </a:r>
          </a:p>
          <a:p>
            <a:pPr algn="just">
              <a:lnSpc>
                <a:spcPct val="90000"/>
              </a:lnSpc>
              <a:buFont typeface="Wingdings" charset="0"/>
              <a:buNone/>
            </a:pPr>
            <a:r>
              <a:rPr lang="it-IT" i="1" dirty="0" smtClean="0">
                <a:latin typeface="Century Gothic"/>
                <a:ea typeface="ＭＳ Ｐゴシック" charset="0"/>
                <a:cs typeface="Century Gothic"/>
              </a:rPr>
              <a:t>memoria </a:t>
            </a:r>
            <a:r>
              <a:rPr lang="it-IT" i="1" dirty="0">
                <a:latin typeface="Century Gothic"/>
                <a:ea typeface="ＭＳ Ｐゴシック" charset="0"/>
                <a:cs typeface="Century Gothic"/>
              </a:rPr>
              <a:t>dichiarativa</a:t>
            </a:r>
          </a:p>
          <a:p>
            <a:pPr algn="just">
              <a:lnSpc>
                <a:spcPct val="90000"/>
              </a:lnSpc>
            </a:pPr>
            <a:endParaRPr lang="it-IT" dirty="0">
              <a:latin typeface="Century Gothic"/>
              <a:ea typeface="ＭＳ Ｐゴシック" charset="0"/>
              <a:cs typeface="Century Gothic"/>
            </a:endParaRPr>
          </a:p>
          <a:p>
            <a:pPr algn="just">
              <a:lnSpc>
                <a:spcPct val="90000"/>
              </a:lnSpc>
            </a:pPr>
            <a:r>
              <a:rPr lang="it-IT" b="1" u="sng" dirty="0">
                <a:solidFill>
                  <a:srgbClr val="FF0080"/>
                </a:solidFill>
                <a:latin typeface="Century Gothic"/>
                <a:ea typeface="ＭＳ Ｐゴシック" charset="0"/>
                <a:cs typeface="Century Gothic"/>
              </a:rPr>
              <a:t>Memoria implicita</a:t>
            </a:r>
          </a:p>
          <a:p>
            <a:pPr algn="just">
              <a:lnSpc>
                <a:spcPct val="90000"/>
              </a:lnSpc>
              <a:buFont typeface="Wingdings" charset="0"/>
              <a:buNone/>
            </a:pPr>
            <a:r>
              <a:rPr lang="it-IT" dirty="0">
                <a:latin typeface="Century Gothic"/>
                <a:ea typeface="ＭＳ Ｐゴシック" charset="0"/>
                <a:cs typeface="Century Gothic"/>
              </a:rPr>
              <a:t>Compiti che evidenziano una modulazione della performance che </a:t>
            </a:r>
            <a:r>
              <a:rPr lang="it-IT" dirty="0" smtClean="0">
                <a:latin typeface="Century Gothic"/>
                <a:ea typeface="ＭＳ Ｐゴシック" charset="0"/>
                <a:cs typeface="Century Gothic"/>
              </a:rPr>
              <a:t>avviene in modo </a:t>
            </a:r>
            <a:r>
              <a:rPr lang="it-IT" u="sng" dirty="0" smtClean="0">
                <a:latin typeface="Century Gothic"/>
                <a:ea typeface="ＭＳ Ｐゴシック" charset="0"/>
                <a:cs typeface="Century Gothic"/>
              </a:rPr>
              <a:t>automatico, non intenzionale e inconsapevole</a:t>
            </a:r>
            <a:endParaRPr lang="it-IT" u="sng" dirty="0">
              <a:latin typeface="Century Gothic"/>
              <a:ea typeface="ＭＳ Ｐゴシック" charset="0"/>
              <a:cs typeface="Century Gothic"/>
            </a:endParaRPr>
          </a:p>
          <a:p>
            <a:pPr algn="just">
              <a:lnSpc>
                <a:spcPct val="90000"/>
              </a:lnSpc>
              <a:buFont typeface="Wingdings" charset="0"/>
              <a:buNone/>
            </a:pPr>
            <a:r>
              <a:rPr lang="it-IT" i="1" dirty="0" smtClean="0">
                <a:latin typeface="Century Gothic"/>
                <a:ea typeface="ＭＳ Ｐゴシック" charset="0"/>
                <a:cs typeface="Century Gothic"/>
              </a:rPr>
              <a:t>memoria </a:t>
            </a:r>
            <a:r>
              <a:rPr lang="it-IT" i="1" dirty="0">
                <a:latin typeface="Century Gothic"/>
                <a:ea typeface="ＭＳ Ｐゴシック" charset="0"/>
                <a:cs typeface="Century Gothic"/>
              </a:rPr>
              <a:t>procedurale, </a:t>
            </a:r>
            <a:r>
              <a:rPr lang="it-IT" i="1" dirty="0" err="1" smtClean="0">
                <a:latin typeface="Century Gothic"/>
                <a:ea typeface="ＭＳ Ｐゴシック" charset="0"/>
                <a:cs typeface="Century Gothic"/>
              </a:rPr>
              <a:t>priming</a:t>
            </a:r>
            <a:r>
              <a:rPr lang="it-IT" i="1" dirty="0" smtClean="0">
                <a:latin typeface="Century Gothic"/>
                <a:ea typeface="ＭＳ Ｐゴシック" charset="0"/>
                <a:cs typeface="Century Gothic"/>
              </a:rPr>
              <a:t> </a:t>
            </a:r>
            <a:endParaRPr lang="it-IT" i="1" dirty="0">
              <a:latin typeface="Century Gothic"/>
              <a:ea typeface="ＭＳ Ｐゴシック" charset="0"/>
              <a:cs typeface="Century Gothic"/>
            </a:endParaRPr>
          </a:p>
          <a:p>
            <a:endParaRPr lang="it-IT" dirty="0"/>
          </a:p>
        </p:txBody>
      </p:sp>
    </p:spTree>
    <p:extLst>
      <p:ext uri="{BB962C8B-B14F-4D97-AF65-F5344CB8AC3E}">
        <p14:creationId xmlns:p14="http://schemas.microsoft.com/office/powerpoint/2010/main" val="192616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Amnesia </a:t>
            </a:r>
            <a:endParaRPr lang="it-IT" dirty="0">
              <a:solidFill>
                <a:srgbClr val="FFFF00"/>
              </a:solidFill>
            </a:endParaRPr>
          </a:p>
        </p:txBody>
      </p:sp>
      <p:sp>
        <p:nvSpPr>
          <p:cNvPr id="4" name="Rettangolo 3"/>
          <p:cNvSpPr/>
          <p:nvPr/>
        </p:nvSpPr>
        <p:spPr>
          <a:xfrm>
            <a:off x="1976015" y="891995"/>
            <a:ext cx="7024430" cy="1631216"/>
          </a:xfrm>
          <a:prstGeom prst="rect">
            <a:avLst/>
          </a:prstGeom>
        </p:spPr>
        <p:txBody>
          <a:bodyPr wrap="square">
            <a:spAutoFit/>
          </a:bodyPr>
          <a:lstStyle/>
          <a:p>
            <a:r>
              <a:rPr lang="it-IT" sz="2500" b="1" dirty="0" smtClean="0">
                <a:solidFill>
                  <a:srgbClr val="CCFF66"/>
                </a:solidFill>
              </a:rPr>
              <a:t>amnesia</a:t>
            </a:r>
            <a:r>
              <a:rPr lang="it-IT" sz="2500" dirty="0">
                <a:solidFill>
                  <a:schemeClr val="bg1"/>
                </a:solidFill>
              </a:rPr>
              <a:t>: disturbo selettivo della memoria caratterizzato dall’incapacità di rievocare esperienze passate (amnesia retrograda) e di acquisire nuove informazioni (amnesia anterograda)</a:t>
            </a:r>
          </a:p>
        </p:txBody>
      </p:sp>
      <p:sp>
        <p:nvSpPr>
          <p:cNvPr id="5" name="CasellaDiTesto 4"/>
          <p:cNvSpPr txBox="1"/>
          <p:nvPr/>
        </p:nvSpPr>
        <p:spPr>
          <a:xfrm>
            <a:off x="1976015" y="2571750"/>
            <a:ext cx="7024430" cy="1107996"/>
          </a:xfrm>
          <a:prstGeom prst="rect">
            <a:avLst/>
          </a:prstGeom>
          <a:noFill/>
        </p:spPr>
        <p:txBody>
          <a:bodyPr wrap="square" rtlCol="0">
            <a:spAutoFit/>
          </a:bodyPr>
          <a:lstStyle/>
          <a:p>
            <a:r>
              <a:rPr lang="it-IT" sz="2200" dirty="0" smtClean="0">
                <a:solidFill>
                  <a:srgbClr val="FF9DF3"/>
                </a:solidFill>
              </a:rPr>
              <a:t>- spesso accompagnata da </a:t>
            </a:r>
            <a:r>
              <a:rPr lang="it-IT" sz="2200" i="1" dirty="0" err="1" smtClean="0">
                <a:solidFill>
                  <a:srgbClr val="FF9DF3"/>
                </a:solidFill>
              </a:rPr>
              <a:t>anosognosia</a:t>
            </a:r>
            <a:r>
              <a:rPr lang="it-IT" sz="2200" dirty="0" smtClean="0">
                <a:solidFill>
                  <a:srgbClr val="FF9DF3"/>
                </a:solidFill>
              </a:rPr>
              <a:t> (inconsapevolezza di malattia) e </a:t>
            </a:r>
            <a:r>
              <a:rPr lang="it-IT" sz="2200" i="1" dirty="0" smtClean="0">
                <a:solidFill>
                  <a:srgbClr val="FF9DF3"/>
                </a:solidFill>
              </a:rPr>
              <a:t>confabulazioni</a:t>
            </a:r>
            <a:r>
              <a:rPr lang="it-IT" sz="2200" dirty="0" smtClean="0">
                <a:solidFill>
                  <a:srgbClr val="FF9DF3"/>
                </a:solidFill>
              </a:rPr>
              <a:t> (tentativi inconsapevoli di nascondere o compensare le lacune mnestiche)</a:t>
            </a:r>
            <a:endParaRPr lang="it-IT" sz="2200" dirty="0">
              <a:solidFill>
                <a:srgbClr val="FF9DF3"/>
              </a:solidFill>
            </a:endParaRPr>
          </a:p>
        </p:txBody>
      </p:sp>
      <p:sp>
        <p:nvSpPr>
          <p:cNvPr id="6" name="CasellaDiTesto 5"/>
          <p:cNvSpPr txBox="1"/>
          <p:nvPr/>
        </p:nvSpPr>
        <p:spPr>
          <a:xfrm>
            <a:off x="2128720" y="3793390"/>
            <a:ext cx="6719020" cy="1154162"/>
          </a:xfrm>
          <a:prstGeom prst="rect">
            <a:avLst/>
          </a:prstGeom>
          <a:noFill/>
        </p:spPr>
        <p:txBody>
          <a:bodyPr wrap="square" rtlCol="0">
            <a:spAutoFit/>
          </a:bodyPr>
          <a:lstStyle/>
          <a:p>
            <a:r>
              <a:rPr lang="it-IT" sz="2300" i="1" dirty="0" smtClean="0">
                <a:solidFill>
                  <a:srgbClr val="008000"/>
                </a:solidFill>
              </a:rPr>
              <a:t>Un amnesico tipico possiede un normale vocabolario, normale conoscenza del mondo  e non mostra decadimento intellettivo</a:t>
            </a:r>
            <a:endParaRPr lang="it-IT" sz="2300" i="1" dirty="0">
              <a:solidFill>
                <a:srgbClr val="008000"/>
              </a:solidFill>
            </a:endParaRPr>
          </a:p>
        </p:txBody>
      </p:sp>
    </p:spTree>
    <p:extLst>
      <p:ext uri="{BB962C8B-B14F-4D97-AF65-F5344CB8AC3E}">
        <p14:creationId xmlns:p14="http://schemas.microsoft.com/office/powerpoint/2010/main" val="221595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Dissociazione tra sistemi di memoria</a:t>
            </a:r>
            <a:endParaRPr lang="it-IT" dirty="0">
              <a:solidFill>
                <a:srgbClr val="FFFF00"/>
              </a:solidFill>
            </a:endParaRPr>
          </a:p>
        </p:txBody>
      </p:sp>
      <p:sp>
        <p:nvSpPr>
          <p:cNvPr id="3" name="Segnaposto contenuto 2"/>
          <p:cNvSpPr>
            <a:spLocks noGrp="1"/>
          </p:cNvSpPr>
          <p:nvPr>
            <p:ph idx="1"/>
          </p:nvPr>
        </p:nvSpPr>
        <p:spPr>
          <a:xfrm>
            <a:off x="1670605" y="2290575"/>
            <a:ext cx="7473395" cy="2877160"/>
          </a:xfrm>
        </p:spPr>
        <p:txBody>
          <a:bodyPr>
            <a:normAutofit fontScale="47500" lnSpcReduction="20000"/>
          </a:bodyPr>
          <a:lstStyle/>
          <a:p>
            <a:r>
              <a:rPr lang="it-IT" sz="3800" dirty="0"/>
              <a:t>p</a:t>
            </a:r>
            <a:r>
              <a:rPr lang="it-IT" sz="3800" dirty="0" smtClean="0"/>
              <a:t>er i 40 anni in cui fu studiato, continuava a leggere la stessa rivista e a non riconoscere i suoi medici (grave amnesia anterograda – incapacità di apprendimento episodico e semantico)</a:t>
            </a:r>
          </a:p>
          <a:p>
            <a:r>
              <a:rPr lang="it-IT" sz="3800" dirty="0"/>
              <a:t>r</a:t>
            </a:r>
            <a:r>
              <a:rPr lang="it-IT" sz="3800" dirty="0" smtClean="0"/>
              <a:t>icordi episodici in gran parte perduti (amnesia retrograda)</a:t>
            </a:r>
          </a:p>
          <a:p>
            <a:r>
              <a:rPr lang="it-IT" sz="3800" dirty="0"/>
              <a:t>c</a:t>
            </a:r>
            <a:r>
              <a:rPr lang="it-IT" sz="3800" dirty="0" smtClean="0"/>
              <a:t>onservate nozioni e conoscenze generali (MLT </a:t>
            </a:r>
            <a:r>
              <a:rPr lang="it-IT" sz="3800" dirty="0"/>
              <a:t>s</a:t>
            </a:r>
            <a:r>
              <a:rPr lang="it-IT" sz="3800" dirty="0" smtClean="0"/>
              <a:t>emantica risparmiata)</a:t>
            </a:r>
          </a:p>
          <a:p>
            <a:r>
              <a:rPr lang="it-IT" sz="3800" dirty="0" smtClean="0"/>
              <a:t>in grado di trattenere nuove info finché si focalizzava su di esse ma le dimenticava alla prima distrazione (risparmio della WM)</a:t>
            </a:r>
          </a:p>
          <a:p>
            <a:r>
              <a:rPr lang="it-IT" sz="3800" dirty="0"/>
              <a:t>d</a:t>
            </a:r>
            <a:r>
              <a:rPr lang="it-IT" sz="3800" dirty="0" smtClean="0"/>
              <a:t>ivenne sempre più veloce in compiti come il disegno o lettura allo specchio, la soluzione di labirinti pur non ricordando di averli mai svolti prima (apprendimento di nuove abilità percettivo-motorie conservato, alla stessa velocità di soggetti normali)</a:t>
            </a:r>
          </a:p>
          <a:p>
            <a:endParaRPr lang="it-IT" dirty="0"/>
          </a:p>
        </p:txBody>
      </p:sp>
      <p:pic>
        <p:nvPicPr>
          <p:cNvPr id="4" name="Immagine 3" descr="Mola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3310" cy="2276870"/>
          </a:xfrm>
          <a:prstGeom prst="rect">
            <a:avLst/>
          </a:prstGeom>
        </p:spPr>
      </p:pic>
      <p:sp>
        <p:nvSpPr>
          <p:cNvPr id="5" name="Rettangolo 4"/>
          <p:cNvSpPr/>
          <p:nvPr/>
        </p:nvSpPr>
        <p:spPr>
          <a:xfrm>
            <a:off x="2128720" y="928695"/>
            <a:ext cx="6719020" cy="11233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2500" dirty="0">
                <a:solidFill>
                  <a:srgbClr val="FF6600"/>
                </a:solidFill>
              </a:rPr>
              <a:t>H.M. – il più celebre paziente </a:t>
            </a:r>
            <a:r>
              <a:rPr lang="it-IT" sz="2500" dirty="0" smtClean="0">
                <a:solidFill>
                  <a:srgbClr val="FF6600"/>
                </a:solidFill>
              </a:rPr>
              <a:t>amnesico </a:t>
            </a:r>
          </a:p>
          <a:p>
            <a:r>
              <a:rPr lang="it-IT" sz="2300" dirty="0"/>
              <a:t>s</a:t>
            </a:r>
            <a:r>
              <a:rPr lang="it-IT" sz="2300" dirty="0" smtClean="0"/>
              <a:t>o</a:t>
            </a:r>
            <a:r>
              <a:rPr lang="it-IT" sz="1900" dirty="0" smtClean="0"/>
              <a:t>ttoposto a 27 a. </a:t>
            </a:r>
            <a:r>
              <a:rPr lang="it-IT" sz="1900" dirty="0"/>
              <a:t>a rimozione bilaterale di estese aree temporali a causa di grave epilessia (</a:t>
            </a:r>
            <a:r>
              <a:rPr lang="it-IT" sz="1900" dirty="0" err="1"/>
              <a:t>Milner</a:t>
            </a:r>
            <a:r>
              <a:rPr lang="it-IT" sz="1900" dirty="0"/>
              <a:t>, </a:t>
            </a:r>
            <a:r>
              <a:rPr lang="it-IT" sz="1900" dirty="0" smtClean="0"/>
              <a:t>1968)</a:t>
            </a:r>
            <a:endParaRPr lang="it-IT" sz="1900" dirty="0"/>
          </a:p>
        </p:txBody>
      </p:sp>
    </p:spTree>
    <p:extLst>
      <p:ext uri="{BB962C8B-B14F-4D97-AF65-F5344CB8AC3E}">
        <p14:creationId xmlns:p14="http://schemas.microsoft.com/office/powerpoint/2010/main" val="387844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Dissociazione tra sistemi di memoria 2</a:t>
            </a:r>
            <a:endParaRPr lang="it-IT" dirty="0">
              <a:solidFill>
                <a:srgbClr val="FFFF00"/>
              </a:solidFill>
            </a:endParaRPr>
          </a:p>
        </p:txBody>
      </p:sp>
      <p:sp>
        <p:nvSpPr>
          <p:cNvPr id="4" name="Rettangolo 3"/>
          <p:cNvSpPr/>
          <p:nvPr/>
        </p:nvSpPr>
        <p:spPr>
          <a:xfrm>
            <a:off x="2128721" y="891995"/>
            <a:ext cx="6871724" cy="2893100"/>
          </a:xfrm>
          <a:prstGeom prst="rect">
            <a:avLst/>
          </a:prstGeom>
        </p:spPr>
        <p:txBody>
          <a:bodyPr wrap="square">
            <a:spAutoFit/>
          </a:bodyPr>
          <a:lstStyle/>
          <a:p>
            <a:r>
              <a:rPr lang="it-IT" sz="2600" dirty="0">
                <a:solidFill>
                  <a:srgbClr val="FFFF00"/>
                </a:solidFill>
                <a:latin typeface="Comic Sans MS"/>
                <a:cs typeface="Comic Sans MS"/>
              </a:rPr>
              <a:t>Il primo esempio di apprendimento implicito è stato descritto da </a:t>
            </a:r>
            <a:r>
              <a:rPr lang="it-IT" sz="2600" dirty="0" err="1">
                <a:solidFill>
                  <a:srgbClr val="FFFF00"/>
                </a:solidFill>
                <a:latin typeface="Comic Sans MS"/>
                <a:cs typeface="Comic Sans MS"/>
              </a:rPr>
              <a:t>Claparède</a:t>
            </a:r>
            <a:r>
              <a:rPr lang="it-IT" sz="2600" dirty="0">
                <a:solidFill>
                  <a:srgbClr val="FFFF00"/>
                </a:solidFill>
                <a:latin typeface="Comic Sans MS"/>
                <a:cs typeface="Comic Sans MS"/>
              </a:rPr>
              <a:t> (1911): </a:t>
            </a:r>
            <a:r>
              <a:rPr lang="it-IT" sz="2600" dirty="0">
                <a:solidFill>
                  <a:schemeClr val="bg1"/>
                </a:solidFill>
                <a:latin typeface="Comic Sans MS"/>
                <a:cs typeface="Comic Sans MS"/>
              </a:rPr>
              <a:t>dopo aver stretto la mano ad un suo paziente amnesico nascondendo uno spillo nel palmo della mano, notò che in occasioni successive il pz rifiutava di stringergliela ancora pur senza saperne spiegare i motivi</a:t>
            </a:r>
          </a:p>
        </p:txBody>
      </p:sp>
      <p:pic>
        <p:nvPicPr>
          <p:cNvPr id="5" name="Immagine 4" descr="4a9d00a911fdfdf8a738c977d32f7d7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 y="1146503"/>
            <a:ext cx="1976015" cy="2634687"/>
          </a:xfrm>
          <a:prstGeom prst="rect">
            <a:avLst/>
          </a:prstGeom>
          <a:ln w="57150" cmpd="sng">
            <a:solidFill>
              <a:srgbClr val="FF0000"/>
            </a:solidFill>
          </a:ln>
        </p:spPr>
      </p:pic>
      <p:sp>
        <p:nvSpPr>
          <p:cNvPr id="6" name="CasellaDiTesto 5"/>
          <p:cNvSpPr txBox="1"/>
          <p:nvPr/>
        </p:nvSpPr>
        <p:spPr>
          <a:xfrm>
            <a:off x="2556890" y="3946095"/>
            <a:ext cx="5258796" cy="861774"/>
          </a:xfrm>
          <a:prstGeom prst="rect">
            <a:avLst/>
          </a:prstGeom>
          <a:noFill/>
        </p:spPr>
        <p:txBody>
          <a:bodyPr wrap="none" rtlCol="0">
            <a:spAutoFit/>
          </a:bodyPr>
          <a:lstStyle/>
          <a:p>
            <a:pPr algn="ctr"/>
            <a:r>
              <a:rPr lang="it-IT" sz="2500" i="1" dirty="0" smtClean="0">
                <a:solidFill>
                  <a:srgbClr val="00FF80"/>
                </a:solidFill>
                <a:latin typeface="Candara"/>
                <a:cs typeface="Candara"/>
              </a:rPr>
              <a:t>Di che tipo di apprendimento si tratta?</a:t>
            </a:r>
          </a:p>
          <a:p>
            <a:pPr algn="ctr"/>
            <a:r>
              <a:rPr lang="it-IT" sz="2500" i="1" dirty="0" smtClean="0">
                <a:solidFill>
                  <a:srgbClr val="00FF80"/>
                </a:solidFill>
                <a:latin typeface="Candara"/>
                <a:cs typeface="Candara"/>
              </a:rPr>
              <a:t>(condizionamento classico)</a:t>
            </a:r>
            <a:endParaRPr lang="it-IT" sz="2500" i="1" dirty="0">
              <a:solidFill>
                <a:srgbClr val="00FF80"/>
              </a:solidFill>
              <a:latin typeface="Candara"/>
              <a:cs typeface="Candara"/>
            </a:endParaRPr>
          </a:p>
        </p:txBody>
      </p:sp>
    </p:spTree>
    <p:extLst>
      <p:ext uri="{BB962C8B-B14F-4D97-AF65-F5344CB8AC3E}">
        <p14:creationId xmlns:p14="http://schemas.microsoft.com/office/powerpoint/2010/main" val="28394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smtClean="0">
                <a:solidFill>
                  <a:srgbClr val="FFFF00"/>
                </a:solidFill>
              </a:rPr>
              <a:t>Contate quante “t” ci sono e quante parole in corsivo</a:t>
            </a:r>
            <a:endParaRPr lang="it-IT" dirty="0">
              <a:solidFill>
                <a:srgbClr val="FFFF00"/>
              </a:solidFill>
            </a:endParaRPr>
          </a:p>
        </p:txBody>
      </p:sp>
      <p:sp>
        <p:nvSpPr>
          <p:cNvPr id="5" name="Segnaposto contenuto 2"/>
          <p:cNvSpPr>
            <a:spLocks noGrp="1"/>
          </p:cNvSpPr>
          <p:nvPr>
            <p:ph idx="1"/>
          </p:nvPr>
        </p:nvSpPr>
        <p:spPr>
          <a:xfrm>
            <a:off x="2187271" y="891995"/>
            <a:ext cx="1773910" cy="4123035"/>
          </a:xfrm>
        </p:spPr>
        <p:txBody>
          <a:bodyPr>
            <a:normAutofit/>
          </a:bodyPr>
          <a:lstStyle/>
          <a:p>
            <a:r>
              <a:rPr lang="it-IT" sz="2400" dirty="0">
                <a:latin typeface="Comic Sans MS" charset="0"/>
                <a:ea typeface="MS PGothic" charset="0"/>
              </a:rPr>
              <a:t>Colla</a:t>
            </a:r>
          </a:p>
          <a:p>
            <a:r>
              <a:rPr lang="it-IT" sz="2400" dirty="0">
                <a:latin typeface="Comic Sans MS" charset="0"/>
                <a:ea typeface="MS PGothic" charset="0"/>
              </a:rPr>
              <a:t>Riso</a:t>
            </a:r>
          </a:p>
          <a:p>
            <a:r>
              <a:rPr lang="it-IT" sz="2400" dirty="0">
                <a:latin typeface="Comic Sans MS" charset="0"/>
                <a:ea typeface="MS PGothic" charset="0"/>
              </a:rPr>
              <a:t>Pacco </a:t>
            </a:r>
          </a:p>
          <a:p>
            <a:r>
              <a:rPr lang="it-IT" sz="2400" dirty="0">
                <a:latin typeface="Comic Sans MS" charset="0"/>
                <a:ea typeface="MS PGothic" charset="0"/>
              </a:rPr>
              <a:t>Trono</a:t>
            </a:r>
          </a:p>
          <a:p>
            <a:r>
              <a:rPr lang="it-IT" sz="2400" dirty="0">
                <a:latin typeface="Comic Sans MS" charset="0"/>
                <a:ea typeface="MS PGothic" charset="0"/>
              </a:rPr>
              <a:t>Zucca</a:t>
            </a:r>
          </a:p>
          <a:p>
            <a:r>
              <a:rPr lang="it-IT" sz="2400" dirty="0">
                <a:latin typeface="Comic Sans MS" charset="0"/>
                <a:ea typeface="MS PGothic" charset="0"/>
              </a:rPr>
              <a:t>Dieta</a:t>
            </a:r>
          </a:p>
          <a:p>
            <a:r>
              <a:rPr lang="it-IT" sz="2400" i="1" dirty="0">
                <a:latin typeface="Comic Sans MS" charset="0"/>
                <a:ea typeface="MS PGothic" charset="0"/>
              </a:rPr>
              <a:t>Bosco</a:t>
            </a:r>
            <a:r>
              <a:rPr lang="it-IT" sz="2400" dirty="0">
                <a:latin typeface="Comic Sans MS" charset="0"/>
                <a:ea typeface="MS PGothic" charset="0"/>
              </a:rPr>
              <a:t> </a:t>
            </a:r>
          </a:p>
          <a:p>
            <a:r>
              <a:rPr lang="it-IT" sz="2400" dirty="0">
                <a:latin typeface="Comic Sans MS" charset="0"/>
                <a:ea typeface="MS PGothic" charset="0"/>
              </a:rPr>
              <a:t>Gola</a:t>
            </a:r>
          </a:p>
          <a:p>
            <a:r>
              <a:rPr lang="it-IT" sz="2400" dirty="0">
                <a:latin typeface="Comic Sans MS" charset="0"/>
                <a:ea typeface="MS PGothic" charset="0"/>
              </a:rPr>
              <a:t>Tigre </a:t>
            </a:r>
          </a:p>
        </p:txBody>
      </p:sp>
      <p:sp>
        <p:nvSpPr>
          <p:cNvPr id="6" name="Segnaposto contenuto 2"/>
          <p:cNvSpPr txBox="1">
            <a:spLocks/>
          </p:cNvSpPr>
          <p:nvPr/>
        </p:nvSpPr>
        <p:spPr bwMode="auto">
          <a:xfrm>
            <a:off x="3964653" y="891995"/>
            <a:ext cx="1887537" cy="399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i="1" dirty="0">
                <a:solidFill>
                  <a:srgbClr val="FFFFFF"/>
                </a:solidFill>
                <a:latin typeface="Comic Sans MS" charset="0"/>
              </a:rPr>
              <a:t>Leva</a:t>
            </a:r>
          </a:p>
          <a:p>
            <a:pPr>
              <a:spcBef>
                <a:spcPct val="20000"/>
              </a:spcBef>
              <a:buFontTx/>
              <a:buChar char="•"/>
            </a:pPr>
            <a:r>
              <a:rPr kumimoji="0" lang="it-IT" sz="2400" dirty="0">
                <a:solidFill>
                  <a:srgbClr val="FFFFFF"/>
                </a:solidFill>
                <a:latin typeface="Comic Sans MS" charset="0"/>
              </a:rPr>
              <a:t>Staffa </a:t>
            </a:r>
          </a:p>
          <a:p>
            <a:pPr>
              <a:spcBef>
                <a:spcPct val="20000"/>
              </a:spcBef>
              <a:buFontTx/>
              <a:buChar char="•"/>
            </a:pPr>
            <a:r>
              <a:rPr kumimoji="0" lang="it-IT" sz="2400" dirty="0">
                <a:solidFill>
                  <a:srgbClr val="FFFFFF"/>
                </a:solidFill>
                <a:latin typeface="Comic Sans MS" charset="0"/>
              </a:rPr>
              <a:t>Brina </a:t>
            </a:r>
          </a:p>
          <a:p>
            <a:pPr>
              <a:spcBef>
                <a:spcPct val="20000"/>
              </a:spcBef>
              <a:buFontTx/>
              <a:buChar char="•"/>
            </a:pPr>
            <a:r>
              <a:rPr kumimoji="0" lang="it-IT" sz="2400" dirty="0">
                <a:solidFill>
                  <a:srgbClr val="FFFFFF"/>
                </a:solidFill>
                <a:latin typeface="Comic Sans MS" charset="0"/>
              </a:rPr>
              <a:t>Foglio</a:t>
            </a:r>
          </a:p>
          <a:p>
            <a:pPr>
              <a:spcBef>
                <a:spcPct val="20000"/>
              </a:spcBef>
              <a:buFontTx/>
              <a:buChar char="•"/>
            </a:pPr>
            <a:r>
              <a:rPr kumimoji="0" lang="it-IT" sz="2400" i="1" dirty="0">
                <a:solidFill>
                  <a:srgbClr val="FFFFFF"/>
                </a:solidFill>
                <a:latin typeface="Comic Sans MS" charset="0"/>
              </a:rPr>
              <a:t>Toro</a:t>
            </a:r>
            <a:r>
              <a:rPr kumimoji="0" lang="it-IT" sz="2400" dirty="0">
                <a:solidFill>
                  <a:srgbClr val="FFFFFF"/>
                </a:solidFill>
                <a:latin typeface="Comic Sans MS" charset="0"/>
              </a:rPr>
              <a:t> </a:t>
            </a:r>
          </a:p>
          <a:p>
            <a:pPr>
              <a:spcBef>
                <a:spcPct val="20000"/>
              </a:spcBef>
              <a:buFontTx/>
              <a:buChar char="•"/>
            </a:pPr>
            <a:r>
              <a:rPr kumimoji="0" lang="it-IT" sz="2400" dirty="0">
                <a:solidFill>
                  <a:srgbClr val="FFFFFF"/>
                </a:solidFill>
                <a:latin typeface="Comic Sans MS" charset="0"/>
              </a:rPr>
              <a:t>Lima</a:t>
            </a:r>
          </a:p>
          <a:p>
            <a:pPr>
              <a:spcBef>
                <a:spcPct val="20000"/>
              </a:spcBef>
              <a:buFontTx/>
              <a:buChar char="•"/>
            </a:pPr>
            <a:r>
              <a:rPr kumimoji="0" lang="it-IT" sz="2400" i="1" dirty="0">
                <a:solidFill>
                  <a:srgbClr val="FFFFFF"/>
                </a:solidFill>
                <a:latin typeface="Comic Sans MS" charset="0"/>
              </a:rPr>
              <a:t>Rene</a:t>
            </a:r>
          </a:p>
          <a:p>
            <a:pPr>
              <a:spcBef>
                <a:spcPct val="20000"/>
              </a:spcBef>
              <a:buFontTx/>
              <a:buChar char="•"/>
            </a:pPr>
            <a:r>
              <a:rPr kumimoji="0" lang="it-IT" sz="2400" dirty="0">
                <a:solidFill>
                  <a:srgbClr val="FFFFFF"/>
                </a:solidFill>
                <a:latin typeface="Comic Sans MS" charset="0"/>
              </a:rPr>
              <a:t>Mela</a:t>
            </a:r>
          </a:p>
          <a:p>
            <a:pPr>
              <a:spcBef>
                <a:spcPct val="20000"/>
              </a:spcBef>
              <a:buFontTx/>
              <a:buChar char="•"/>
            </a:pPr>
            <a:r>
              <a:rPr kumimoji="0" lang="it-IT" sz="2400" dirty="0" smtClean="0">
                <a:solidFill>
                  <a:srgbClr val="FFFFFF"/>
                </a:solidFill>
                <a:latin typeface="Comic Sans MS" charset="0"/>
              </a:rPr>
              <a:t>Scena</a:t>
            </a:r>
            <a:endParaRPr kumimoji="0" lang="it-IT" sz="2400" dirty="0">
              <a:solidFill>
                <a:srgbClr val="FFFFFF"/>
              </a:solidFill>
              <a:latin typeface="Comic Sans MS" charset="0"/>
            </a:endParaRPr>
          </a:p>
          <a:p>
            <a:pPr>
              <a:spcBef>
                <a:spcPct val="20000"/>
              </a:spcBef>
              <a:buFontTx/>
              <a:buChar char="•"/>
            </a:pPr>
            <a:endParaRPr kumimoji="0" lang="it-IT" sz="2400" dirty="0">
              <a:solidFill>
                <a:srgbClr val="FFFFFF"/>
              </a:solidFill>
              <a:latin typeface="Comic Sans MS" charset="0"/>
            </a:endParaRPr>
          </a:p>
        </p:txBody>
      </p:sp>
      <p:sp>
        <p:nvSpPr>
          <p:cNvPr id="7" name="Segnaposto contenuto 2"/>
          <p:cNvSpPr txBox="1">
            <a:spLocks/>
          </p:cNvSpPr>
          <p:nvPr/>
        </p:nvSpPr>
        <p:spPr bwMode="auto">
          <a:xfrm>
            <a:off x="5863303" y="891995"/>
            <a:ext cx="1762797" cy="399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dirty="0">
                <a:solidFill>
                  <a:srgbClr val="FFFFFF"/>
                </a:solidFill>
                <a:latin typeface="Comic Sans MS" charset="0"/>
              </a:rPr>
              <a:t>Orco</a:t>
            </a:r>
          </a:p>
          <a:p>
            <a:pPr>
              <a:spcBef>
                <a:spcPct val="20000"/>
              </a:spcBef>
              <a:buFontTx/>
              <a:buChar char="•"/>
            </a:pPr>
            <a:r>
              <a:rPr kumimoji="0" lang="it-IT" sz="2400" dirty="0">
                <a:solidFill>
                  <a:srgbClr val="FFFFFF"/>
                </a:solidFill>
                <a:latin typeface="Comic Sans MS" charset="0"/>
              </a:rPr>
              <a:t>Diga</a:t>
            </a:r>
          </a:p>
          <a:p>
            <a:pPr>
              <a:spcBef>
                <a:spcPct val="20000"/>
              </a:spcBef>
              <a:buFontTx/>
              <a:buChar char="•"/>
            </a:pPr>
            <a:r>
              <a:rPr kumimoji="0" lang="it-IT" sz="2400" dirty="0">
                <a:solidFill>
                  <a:srgbClr val="FFFFFF"/>
                </a:solidFill>
                <a:latin typeface="Comic Sans MS" charset="0"/>
              </a:rPr>
              <a:t>Bruco</a:t>
            </a:r>
          </a:p>
          <a:p>
            <a:pPr>
              <a:spcBef>
                <a:spcPct val="20000"/>
              </a:spcBef>
              <a:buFontTx/>
              <a:buChar char="•"/>
            </a:pPr>
            <a:r>
              <a:rPr kumimoji="0" lang="it-IT" sz="2400" dirty="0">
                <a:solidFill>
                  <a:srgbClr val="FFFFFF"/>
                </a:solidFill>
                <a:latin typeface="Comic Sans MS" charset="0"/>
              </a:rPr>
              <a:t>Pane</a:t>
            </a:r>
          </a:p>
          <a:p>
            <a:pPr>
              <a:spcBef>
                <a:spcPct val="20000"/>
              </a:spcBef>
              <a:buFontTx/>
              <a:buChar char="•"/>
            </a:pPr>
            <a:r>
              <a:rPr kumimoji="0" lang="it-IT" sz="2400" i="1" dirty="0">
                <a:solidFill>
                  <a:srgbClr val="FFFFFF"/>
                </a:solidFill>
                <a:latin typeface="Comic Sans MS" charset="0"/>
              </a:rPr>
              <a:t>Stile</a:t>
            </a:r>
            <a:r>
              <a:rPr kumimoji="0" lang="it-IT" sz="2400" dirty="0">
                <a:solidFill>
                  <a:srgbClr val="FFFFFF"/>
                </a:solidFill>
                <a:latin typeface="Comic Sans MS" charset="0"/>
              </a:rPr>
              <a:t> </a:t>
            </a:r>
          </a:p>
          <a:p>
            <a:pPr>
              <a:spcBef>
                <a:spcPct val="20000"/>
              </a:spcBef>
              <a:buFontTx/>
              <a:buChar char="•"/>
            </a:pPr>
            <a:r>
              <a:rPr kumimoji="0" lang="it-IT" sz="2400" i="1" dirty="0">
                <a:solidFill>
                  <a:srgbClr val="FFFFFF"/>
                </a:solidFill>
                <a:latin typeface="Comic Sans MS" charset="0"/>
              </a:rPr>
              <a:t>Sacco</a:t>
            </a:r>
          </a:p>
          <a:p>
            <a:pPr>
              <a:spcBef>
                <a:spcPct val="20000"/>
              </a:spcBef>
              <a:buFontTx/>
              <a:buChar char="•"/>
            </a:pPr>
            <a:r>
              <a:rPr kumimoji="0" lang="it-IT" sz="2400" dirty="0">
                <a:solidFill>
                  <a:srgbClr val="FFFFFF"/>
                </a:solidFill>
                <a:latin typeface="Comic Sans MS" charset="0"/>
              </a:rPr>
              <a:t>Pelo</a:t>
            </a:r>
          </a:p>
          <a:p>
            <a:pPr>
              <a:spcBef>
                <a:spcPct val="20000"/>
              </a:spcBef>
              <a:buFontTx/>
              <a:buChar char="•"/>
            </a:pPr>
            <a:r>
              <a:rPr kumimoji="0" lang="it-IT" sz="2400" dirty="0">
                <a:solidFill>
                  <a:srgbClr val="FFFFFF"/>
                </a:solidFill>
                <a:latin typeface="Comic Sans MS" charset="0"/>
              </a:rPr>
              <a:t>Rana</a:t>
            </a:r>
          </a:p>
          <a:p>
            <a:pPr>
              <a:spcBef>
                <a:spcPct val="20000"/>
              </a:spcBef>
              <a:buFontTx/>
              <a:buChar char="•"/>
            </a:pPr>
            <a:r>
              <a:rPr kumimoji="0" lang="it-IT" sz="2400" i="1" dirty="0">
                <a:solidFill>
                  <a:srgbClr val="FFFFFF"/>
                </a:solidFill>
                <a:latin typeface="Comic Sans MS" charset="0"/>
              </a:rPr>
              <a:t>Libro</a:t>
            </a:r>
          </a:p>
          <a:p>
            <a:pPr>
              <a:spcBef>
                <a:spcPct val="20000"/>
              </a:spcBef>
              <a:buFontTx/>
              <a:buChar char="•"/>
            </a:pPr>
            <a:endParaRPr kumimoji="0" lang="it-IT" sz="2400" dirty="0">
              <a:solidFill>
                <a:srgbClr val="FFFFFF"/>
              </a:solidFill>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p:txBody>
      </p:sp>
      <p:sp>
        <p:nvSpPr>
          <p:cNvPr id="8" name="Segnaposto contenuto 2"/>
          <p:cNvSpPr txBox="1">
            <a:spLocks/>
          </p:cNvSpPr>
          <p:nvPr/>
        </p:nvSpPr>
        <p:spPr bwMode="auto">
          <a:xfrm>
            <a:off x="7473395" y="919717"/>
            <a:ext cx="1773535" cy="32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dirty="0">
                <a:solidFill>
                  <a:srgbClr val="FFFFFF"/>
                </a:solidFill>
                <a:latin typeface="Comic Sans MS" charset="0"/>
              </a:rPr>
              <a:t>Menù</a:t>
            </a:r>
          </a:p>
          <a:p>
            <a:pPr>
              <a:spcBef>
                <a:spcPct val="20000"/>
              </a:spcBef>
              <a:buFontTx/>
              <a:buChar char="•"/>
            </a:pPr>
            <a:r>
              <a:rPr kumimoji="0" lang="it-IT" sz="2400" dirty="0">
                <a:solidFill>
                  <a:srgbClr val="FFFFFF"/>
                </a:solidFill>
                <a:latin typeface="Comic Sans MS" charset="0"/>
              </a:rPr>
              <a:t>Urna</a:t>
            </a:r>
          </a:p>
          <a:p>
            <a:pPr>
              <a:spcBef>
                <a:spcPct val="20000"/>
              </a:spcBef>
              <a:buFontTx/>
              <a:buChar char="•"/>
            </a:pPr>
            <a:r>
              <a:rPr kumimoji="0" lang="it-IT" sz="2400" i="1" dirty="0">
                <a:solidFill>
                  <a:srgbClr val="FFFFFF"/>
                </a:solidFill>
                <a:latin typeface="Comic Sans MS" charset="0"/>
              </a:rPr>
              <a:t>Piolo</a:t>
            </a:r>
          </a:p>
          <a:p>
            <a:pPr>
              <a:spcBef>
                <a:spcPct val="20000"/>
              </a:spcBef>
              <a:buFontTx/>
              <a:buChar char="•"/>
            </a:pPr>
            <a:r>
              <a:rPr kumimoji="0" lang="it-IT" sz="2400" i="1" dirty="0">
                <a:solidFill>
                  <a:srgbClr val="FFFFFF"/>
                </a:solidFill>
                <a:latin typeface="Comic Sans MS" charset="0"/>
              </a:rPr>
              <a:t>Buco</a:t>
            </a:r>
          </a:p>
          <a:p>
            <a:pPr>
              <a:spcBef>
                <a:spcPct val="20000"/>
              </a:spcBef>
              <a:buFontTx/>
              <a:buChar char="•"/>
            </a:pPr>
            <a:r>
              <a:rPr kumimoji="0" lang="it-IT" sz="2400" dirty="0">
                <a:solidFill>
                  <a:srgbClr val="FFFFFF"/>
                </a:solidFill>
                <a:latin typeface="Comic Sans MS" charset="0"/>
              </a:rPr>
              <a:t>Raro</a:t>
            </a:r>
          </a:p>
          <a:p>
            <a:pPr>
              <a:spcBef>
                <a:spcPct val="20000"/>
              </a:spcBef>
              <a:buFontTx/>
              <a:buChar char="•"/>
            </a:pPr>
            <a:r>
              <a:rPr kumimoji="0" lang="it-IT" sz="2400" dirty="0">
                <a:solidFill>
                  <a:srgbClr val="FFFFFF"/>
                </a:solidFill>
                <a:latin typeface="Comic Sans MS" charset="0"/>
              </a:rPr>
              <a:t>Sale</a:t>
            </a:r>
          </a:p>
          <a:p>
            <a:pPr>
              <a:spcBef>
                <a:spcPct val="20000"/>
              </a:spcBef>
              <a:buFontTx/>
              <a:buChar char="•"/>
            </a:pPr>
            <a:r>
              <a:rPr kumimoji="0" lang="it-IT" sz="2400" dirty="0">
                <a:solidFill>
                  <a:srgbClr val="FFFFFF"/>
                </a:solidFill>
                <a:latin typeface="Comic Sans MS" charset="0"/>
              </a:rPr>
              <a:t>Viso</a:t>
            </a: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p:txBody>
      </p:sp>
    </p:spTree>
    <p:extLst>
      <p:ext uri="{BB962C8B-B14F-4D97-AF65-F5344CB8AC3E}">
        <p14:creationId xmlns:p14="http://schemas.microsoft.com/office/powerpoint/2010/main" val="93660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Evidenze sperimentali</a:t>
            </a:r>
            <a:endParaRPr lang="it-IT" dirty="0"/>
          </a:p>
        </p:txBody>
      </p:sp>
      <p:sp>
        <p:nvSpPr>
          <p:cNvPr id="3" name="Segnaposto contenuto 2"/>
          <p:cNvSpPr>
            <a:spLocks noGrp="1"/>
          </p:cNvSpPr>
          <p:nvPr>
            <p:ph idx="1"/>
          </p:nvPr>
        </p:nvSpPr>
        <p:spPr>
          <a:xfrm>
            <a:off x="2281425" y="891995"/>
            <a:ext cx="6862575" cy="2901395"/>
          </a:xfrm>
        </p:spPr>
        <p:txBody>
          <a:bodyPr>
            <a:normAutofit fontScale="92500" lnSpcReduction="10000"/>
          </a:bodyPr>
          <a:lstStyle/>
          <a:p>
            <a:r>
              <a:rPr lang="it-IT" sz="2600" dirty="0" smtClean="0"/>
              <a:t>Alcune scimmie imparano </a:t>
            </a:r>
            <a:r>
              <a:rPr lang="it-IT" sz="2600" dirty="0"/>
              <a:t>a discriminare coppie di oggetti 16, 12, 8, 4 o 2 settimane prima dell’asportazione dell’ippocampo; </a:t>
            </a:r>
            <a:endParaRPr lang="it-IT" sz="2600" dirty="0" smtClean="0"/>
          </a:p>
          <a:p>
            <a:r>
              <a:rPr lang="it-IT" sz="2600" dirty="0"/>
              <a:t>D</a:t>
            </a:r>
            <a:r>
              <a:rPr lang="it-IT" sz="2600" dirty="0" smtClean="0"/>
              <a:t>opo </a:t>
            </a:r>
            <a:r>
              <a:rPr lang="it-IT" sz="2600" dirty="0"/>
              <a:t>l’asportazione le scimmie hanno prestazioni paragonabili alle scimmie di controllo per le coppie di oggetti apprese 16, 12 e 8 settimane prima, ma prestazioni inferiori per le coppie di oggetti apprese 4 e 2 settimane prima.</a:t>
            </a:r>
          </a:p>
          <a:p>
            <a:endParaRPr lang="it-IT" dirty="0"/>
          </a:p>
        </p:txBody>
      </p:sp>
      <p:pic>
        <p:nvPicPr>
          <p:cNvPr id="4" name="Immagine 3"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5" y="1960930"/>
            <a:ext cx="2128720" cy="1659396"/>
          </a:xfrm>
          <a:prstGeom prst="rect">
            <a:avLst/>
          </a:prstGeom>
        </p:spPr>
      </p:pic>
      <p:sp>
        <p:nvSpPr>
          <p:cNvPr id="5" name="CasellaDiTesto 4"/>
          <p:cNvSpPr txBox="1"/>
          <p:nvPr/>
        </p:nvSpPr>
        <p:spPr>
          <a:xfrm>
            <a:off x="448965" y="3793390"/>
            <a:ext cx="8551480" cy="1200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it-IT" sz="2400" dirty="0" smtClean="0">
                <a:solidFill>
                  <a:schemeClr val="tx1"/>
                </a:solidFill>
              </a:rPr>
              <a:t>I ricordi devono essere rielaborati dall’ippocampo per un periodo di alcune settimane, prima di essere definitivamente trasferiti alla corteccia (magazzino permanente di gran parte della MLT)</a:t>
            </a:r>
            <a:endParaRPr lang="it-IT" sz="2400" dirty="0">
              <a:solidFill>
                <a:schemeClr val="tx1"/>
              </a:solidFill>
            </a:endParaRPr>
          </a:p>
        </p:txBody>
      </p:sp>
    </p:spTree>
    <p:extLst>
      <p:ext uri="{BB962C8B-B14F-4D97-AF65-F5344CB8AC3E}">
        <p14:creationId xmlns:p14="http://schemas.microsoft.com/office/powerpoint/2010/main" val="429356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smtClean="0">
                <a:solidFill>
                  <a:srgbClr val="FFFF00"/>
                </a:solidFill>
              </a:rPr>
              <a:t>Completate le seguenti parole con le prime parole che vi vengono in mente </a:t>
            </a:r>
            <a:endParaRPr lang="it-IT" dirty="0">
              <a:solidFill>
                <a:srgbClr val="FFFF00"/>
              </a:solidFill>
            </a:endParaRPr>
          </a:p>
        </p:txBody>
      </p:sp>
      <p:sp>
        <p:nvSpPr>
          <p:cNvPr id="4" name="Segnaposto contenuto 2"/>
          <p:cNvSpPr>
            <a:spLocks noGrp="1"/>
          </p:cNvSpPr>
          <p:nvPr>
            <p:ph idx="1"/>
          </p:nvPr>
        </p:nvSpPr>
        <p:spPr>
          <a:xfrm>
            <a:off x="1832460" y="891995"/>
            <a:ext cx="1823310" cy="3964715"/>
          </a:xfrm>
        </p:spPr>
        <p:txBody>
          <a:bodyPr>
            <a:normAutofit fontScale="92500"/>
          </a:bodyPr>
          <a:lstStyle/>
          <a:p>
            <a:pPr>
              <a:lnSpc>
                <a:spcPct val="110000"/>
              </a:lnSpc>
            </a:pPr>
            <a:r>
              <a:rPr lang="it-IT" sz="2400" dirty="0" err="1">
                <a:latin typeface="Comic Sans MS" charset="0"/>
                <a:ea typeface="MS PGothic" charset="0"/>
              </a:rPr>
              <a:t>Bir</a:t>
            </a:r>
            <a:r>
              <a:rPr lang="it-IT" sz="2400" dirty="0">
                <a:latin typeface="Comic Sans MS" charset="0"/>
                <a:ea typeface="MS PGothic" charset="0"/>
              </a:rPr>
              <a:t>_ _ </a:t>
            </a:r>
          </a:p>
          <a:p>
            <a:pPr>
              <a:lnSpc>
                <a:spcPct val="110000"/>
              </a:lnSpc>
            </a:pPr>
            <a:r>
              <a:rPr lang="it-IT" sz="2400" dirty="0">
                <a:latin typeface="Comic Sans MS" charset="0"/>
                <a:ea typeface="MS PGothic" charset="0"/>
              </a:rPr>
              <a:t>Bo_ _ </a:t>
            </a:r>
          </a:p>
          <a:p>
            <a:pPr>
              <a:lnSpc>
                <a:spcPct val="110000"/>
              </a:lnSpc>
            </a:pPr>
            <a:r>
              <a:rPr lang="it-IT" sz="2400" dirty="0" err="1">
                <a:latin typeface="Comic Sans MS" charset="0"/>
                <a:ea typeface="MS PGothic" charset="0"/>
              </a:rPr>
              <a:t>Bru</a:t>
            </a:r>
            <a:r>
              <a:rPr lang="it-IT" sz="2400" dirty="0">
                <a:latin typeface="Comic Sans MS" charset="0"/>
                <a:ea typeface="MS PGothic" charset="0"/>
              </a:rPr>
              <a:t>_ _  </a:t>
            </a:r>
          </a:p>
          <a:p>
            <a:pPr>
              <a:lnSpc>
                <a:spcPct val="110000"/>
              </a:lnSpc>
            </a:pPr>
            <a:r>
              <a:rPr lang="it-IT" sz="2400" dirty="0" err="1">
                <a:latin typeface="Comic Sans MS" charset="0"/>
                <a:ea typeface="MS PGothic" charset="0"/>
              </a:rPr>
              <a:t>Bu</a:t>
            </a:r>
            <a:r>
              <a:rPr lang="it-IT" sz="2400" dirty="0">
                <a:latin typeface="Comic Sans MS" charset="0"/>
                <a:ea typeface="MS PGothic" charset="0"/>
              </a:rPr>
              <a:t>_ _</a:t>
            </a:r>
          </a:p>
          <a:p>
            <a:pPr>
              <a:lnSpc>
                <a:spcPct val="110000"/>
              </a:lnSpc>
            </a:pPr>
            <a:r>
              <a:rPr lang="it-IT" sz="2400" dirty="0" smtClean="0">
                <a:latin typeface="Comic Sans MS" charset="0"/>
                <a:ea typeface="MS PGothic" charset="0"/>
              </a:rPr>
              <a:t>Co_ </a:t>
            </a:r>
            <a:r>
              <a:rPr lang="it-IT" sz="2400" dirty="0">
                <a:latin typeface="Comic Sans MS" charset="0"/>
                <a:ea typeface="MS PGothic" charset="0"/>
              </a:rPr>
              <a:t>_</a:t>
            </a:r>
          </a:p>
          <a:p>
            <a:pPr>
              <a:lnSpc>
                <a:spcPct val="110000"/>
              </a:lnSpc>
            </a:pPr>
            <a:r>
              <a:rPr lang="it-IT" sz="2400" dirty="0">
                <a:latin typeface="Comic Sans MS" charset="0"/>
                <a:ea typeface="MS PGothic" charset="0"/>
              </a:rPr>
              <a:t>Di_ _ </a:t>
            </a:r>
          </a:p>
          <a:p>
            <a:pPr>
              <a:lnSpc>
                <a:spcPct val="110000"/>
              </a:lnSpc>
            </a:pPr>
            <a:r>
              <a:rPr lang="it-IT" sz="2400" dirty="0">
                <a:latin typeface="Comic Sans MS" charset="0"/>
                <a:ea typeface="MS PGothic" charset="0"/>
              </a:rPr>
              <a:t>Fo_ _ </a:t>
            </a:r>
            <a:r>
              <a:rPr lang="it-IT" sz="2400" dirty="0" smtClean="0">
                <a:latin typeface="Comic Sans MS" charset="0"/>
                <a:ea typeface="MS PGothic" charset="0"/>
              </a:rPr>
              <a:t> </a:t>
            </a:r>
            <a:endParaRPr lang="it-IT" sz="2400" dirty="0">
              <a:latin typeface="Comic Sans MS" charset="0"/>
              <a:ea typeface="MS PGothic" charset="0"/>
            </a:endParaRPr>
          </a:p>
          <a:p>
            <a:pPr>
              <a:lnSpc>
                <a:spcPct val="110000"/>
              </a:lnSpc>
            </a:pPr>
            <a:r>
              <a:rPr lang="it-IT" sz="2400" dirty="0">
                <a:latin typeface="Comic Sans MS" charset="0"/>
                <a:ea typeface="MS PGothic" charset="0"/>
              </a:rPr>
              <a:t>Go_ _ </a:t>
            </a:r>
          </a:p>
          <a:p>
            <a:pPr>
              <a:lnSpc>
                <a:spcPct val="110000"/>
              </a:lnSpc>
            </a:pPr>
            <a:r>
              <a:rPr lang="it-IT" sz="2400" dirty="0">
                <a:latin typeface="Comic Sans MS" charset="0"/>
                <a:ea typeface="MS PGothic" charset="0"/>
              </a:rPr>
              <a:t>Le_ </a:t>
            </a:r>
            <a:r>
              <a:rPr lang="it-IT" sz="2400" dirty="0" smtClean="0">
                <a:latin typeface="Comic Sans MS" charset="0"/>
                <a:ea typeface="MS PGothic" charset="0"/>
              </a:rPr>
              <a:t>_</a:t>
            </a:r>
            <a:endParaRPr lang="it-IT" sz="2400" dirty="0">
              <a:latin typeface="Comic Sans MS" charset="0"/>
              <a:ea typeface="MS PGothic" charset="0"/>
            </a:endParaRPr>
          </a:p>
        </p:txBody>
      </p:sp>
      <p:sp>
        <p:nvSpPr>
          <p:cNvPr id="5" name="Segnaposto contenuto 2"/>
          <p:cNvSpPr txBox="1">
            <a:spLocks/>
          </p:cNvSpPr>
          <p:nvPr/>
        </p:nvSpPr>
        <p:spPr bwMode="auto">
          <a:xfrm>
            <a:off x="3567660" y="922157"/>
            <a:ext cx="2073275" cy="396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dirty="0" err="1">
                <a:solidFill>
                  <a:srgbClr val="FFFFFF"/>
                </a:solidFill>
                <a:latin typeface="Comic Sans MS" charset="0"/>
              </a:rPr>
              <a:t>Lib</a:t>
            </a:r>
            <a:r>
              <a:rPr kumimoji="0" lang="it-IT" sz="2400" dirty="0">
                <a:solidFill>
                  <a:srgbClr val="FFFFFF"/>
                </a:solidFill>
                <a:latin typeface="Comic Sans MS" charset="0"/>
              </a:rPr>
              <a:t>_ _ </a:t>
            </a:r>
          </a:p>
          <a:p>
            <a:pPr>
              <a:spcBef>
                <a:spcPct val="20000"/>
              </a:spcBef>
              <a:buFontTx/>
              <a:buChar char="•"/>
            </a:pPr>
            <a:r>
              <a:rPr kumimoji="0" lang="it-IT" sz="2400" dirty="0">
                <a:solidFill>
                  <a:srgbClr val="FFFFFF"/>
                </a:solidFill>
                <a:latin typeface="Comic Sans MS" charset="0"/>
              </a:rPr>
              <a:t>Li_ _ </a:t>
            </a:r>
          </a:p>
          <a:p>
            <a:pPr>
              <a:spcBef>
                <a:spcPct val="20000"/>
              </a:spcBef>
              <a:buFontTx/>
              <a:buChar char="•"/>
            </a:pPr>
            <a:r>
              <a:rPr kumimoji="0" lang="it-IT" sz="2400" dirty="0">
                <a:solidFill>
                  <a:srgbClr val="FFFFFF"/>
                </a:solidFill>
                <a:latin typeface="Comic Sans MS" charset="0"/>
              </a:rPr>
              <a:t>Me_ _ </a:t>
            </a:r>
          </a:p>
          <a:p>
            <a:pPr>
              <a:spcBef>
                <a:spcPct val="20000"/>
              </a:spcBef>
              <a:buFontTx/>
              <a:buChar char="•"/>
            </a:pPr>
            <a:r>
              <a:rPr kumimoji="0" lang="it-IT" sz="2400" dirty="0">
                <a:solidFill>
                  <a:srgbClr val="FFFFFF"/>
                </a:solidFill>
                <a:latin typeface="Comic Sans MS" charset="0"/>
              </a:rPr>
              <a:t>Me_ _</a:t>
            </a:r>
          </a:p>
          <a:p>
            <a:pPr>
              <a:spcBef>
                <a:spcPct val="20000"/>
              </a:spcBef>
              <a:buFontTx/>
              <a:buChar char="•"/>
            </a:pPr>
            <a:r>
              <a:rPr kumimoji="0" lang="it-IT" sz="2400" dirty="0">
                <a:solidFill>
                  <a:srgbClr val="FFFFFF"/>
                </a:solidFill>
                <a:latin typeface="Comic Sans MS" charset="0"/>
              </a:rPr>
              <a:t>Or</a:t>
            </a:r>
            <a:r>
              <a:rPr kumimoji="0" lang="it-IT" sz="2400" i="1" dirty="0">
                <a:solidFill>
                  <a:srgbClr val="FFFFFF"/>
                </a:solidFill>
                <a:latin typeface="Comic Sans MS" charset="0"/>
              </a:rPr>
              <a:t>_ _ </a:t>
            </a:r>
            <a:r>
              <a:rPr kumimoji="0" lang="it-IT" sz="2400" dirty="0" smtClean="0">
                <a:solidFill>
                  <a:srgbClr val="FFFFFF"/>
                </a:solidFill>
                <a:latin typeface="Comic Sans MS" charset="0"/>
              </a:rPr>
              <a:t> </a:t>
            </a:r>
            <a:endParaRPr kumimoji="0" lang="it-IT" sz="2400" dirty="0">
              <a:solidFill>
                <a:srgbClr val="FFFFFF"/>
              </a:solidFill>
              <a:latin typeface="Comic Sans MS" charset="0"/>
            </a:endParaRPr>
          </a:p>
          <a:p>
            <a:pPr>
              <a:spcBef>
                <a:spcPct val="20000"/>
              </a:spcBef>
              <a:buFontTx/>
              <a:buChar char="•"/>
            </a:pPr>
            <a:r>
              <a:rPr kumimoji="0" lang="it-IT" sz="2400" dirty="0" err="1">
                <a:solidFill>
                  <a:srgbClr val="FFFFFF"/>
                </a:solidFill>
                <a:latin typeface="Comic Sans MS" charset="0"/>
              </a:rPr>
              <a:t>Pa</a:t>
            </a:r>
            <a:r>
              <a:rPr kumimoji="0" lang="it-IT" sz="2400" dirty="0">
                <a:solidFill>
                  <a:srgbClr val="FFFFFF"/>
                </a:solidFill>
                <a:latin typeface="Comic Sans MS" charset="0"/>
              </a:rPr>
              <a:t>_ </a:t>
            </a:r>
            <a:r>
              <a:rPr kumimoji="0" lang="it-IT" sz="2400" dirty="0" smtClean="0">
                <a:solidFill>
                  <a:srgbClr val="FFFFFF"/>
                </a:solidFill>
                <a:latin typeface="Comic Sans MS" charset="0"/>
              </a:rPr>
              <a:t>_</a:t>
            </a:r>
            <a:endParaRPr kumimoji="0" lang="it-IT" sz="2400" dirty="0">
              <a:solidFill>
                <a:srgbClr val="FFFFFF"/>
              </a:solidFill>
              <a:latin typeface="Comic Sans MS" charset="0"/>
            </a:endParaRPr>
          </a:p>
          <a:p>
            <a:pPr>
              <a:spcBef>
                <a:spcPct val="20000"/>
              </a:spcBef>
              <a:buFontTx/>
              <a:buChar char="•"/>
            </a:pPr>
            <a:r>
              <a:rPr kumimoji="0" lang="it-IT" sz="2400" dirty="0" err="1">
                <a:solidFill>
                  <a:srgbClr val="FFFFFF"/>
                </a:solidFill>
                <a:latin typeface="Comic Sans MS" charset="0"/>
              </a:rPr>
              <a:t>Pa</a:t>
            </a:r>
            <a:r>
              <a:rPr kumimoji="0" lang="it-IT" sz="2400" dirty="0">
                <a:solidFill>
                  <a:srgbClr val="FFFFFF"/>
                </a:solidFill>
                <a:latin typeface="Comic Sans MS" charset="0"/>
              </a:rPr>
              <a:t>_ _</a:t>
            </a:r>
          </a:p>
          <a:p>
            <a:pPr>
              <a:spcBef>
                <a:spcPct val="20000"/>
              </a:spcBef>
              <a:buFontTx/>
              <a:buChar char="•"/>
            </a:pPr>
            <a:r>
              <a:rPr kumimoji="0" lang="it-IT" sz="2400" dirty="0">
                <a:solidFill>
                  <a:srgbClr val="FFFFFF"/>
                </a:solidFill>
                <a:latin typeface="Comic Sans MS" charset="0"/>
              </a:rPr>
              <a:t>Pe_ _ </a:t>
            </a:r>
          </a:p>
          <a:p>
            <a:pPr>
              <a:spcBef>
                <a:spcPct val="20000"/>
              </a:spcBef>
              <a:buFontTx/>
              <a:buChar char="•"/>
            </a:pPr>
            <a:r>
              <a:rPr kumimoji="0" lang="it-IT" sz="2400" dirty="0" err="1">
                <a:solidFill>
                  <a:srgbClr val="FFFFFF"/>
                </a:solidFill>
                <a:latin typeface="Comic Sans MS" charset="0"/>
              </a:rPr>
              <a:t>Pi</a:t>
            </a:r>
            <a:r>
              <a:rPr kumimoji="0" lang="it-IT" sz="2400" dirty="0">
                <a:solidFill>
                  <a:srgbClr val="FFFFFF"/>
                </a:solidFill>
                <a:latin typeface="Comic Sans MS" charset="0"/>
              </a:rPr>
              <a:t>_ _</a:t>
            </a:r>
          </a:p>
          <a:p>
            <a:pPr>
              <a:spcBef>
                <a:spcPct val="20000"/>
              </a:spcBef>
            </a:pPr>
            <a:endParaRPr kumimoji="0" lang="it-IT" sz="3200" dirty="0">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p:txBody>
      </p:sp>
      <p:sp>
        <p:nvSpPr>
          <p:cNvPr id="6" name="Segnaposto contenuto 2"/>
          <p:cNvSpPr txBox="1">
            <a:spLocks/>
          </p:cNvSpPr>
          <p:nvPr/>
        </p:nvSpPr>
        <p:spPr bwMode="auto">
          <a:xfrm>
            <a:off x="5398720" y="901520"/>
            <a:ext cx="1769265" cy="413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dirty="0">
                <a:solidFill>
                  <a:srgbClr val="FFFFFF"/>
                </a:solidFill>
                <a:latin typeface="Comic Sans MS" charset="0"/>
              </a:rPr>
              <a:t>Po_ _</a:t>
            </a:r>
          </a:p>
          <a:p>
            <a:pPr>
              <a:spcBef>
                <a:spcPct val="20000"/>
              </a:spcBef>
              <a:buFontTx/>
              <a:buChar char="•"/>
            </a:pPr>
            <a:r>
              <a:rPr kumimoji="0" lang="it-IT" sz="2400" dirty="0" err="1">
                <a:solidFill>
                  <a:srgbClr val="FFFFFF"/>
                </a:solidFill>
                <a:latin typeface="Comic Sans MS" charset="0"/>
              </a:rPr>
              <a:t>Ra</a:t>
            </a:r>
            <a:r>
              <a:rPr kumimoji="0" lang="it-IT" sz="2400" dirty="0">
                <a:solidFill>
                  <a:srgbClr val="FFFFFF"/>
                </a:solidFill>
                <a:latin typeface="Comic Sans MS" charset="0"/>
              </a:rPr>
              <a:t>_ _</a:t>
            </a:r>
          </a:p>
          <a:p>
            <a:pPr>
              <a:spcBef>
                <a:spcPct val="20000"/>
              </a:spcBef>
              <a:buFontTx/>
              <a:buChar char="•"/>
            </a:pPr>
            <a:r>
              <a:rPr kumimoji="0" lang="it-IT" sz="2400" dirty="0">
                <a:solidFill>
                  <a:srgbClr val="FFFFFF"/>
                </a:solidFill>
                <a:latin typeface="Comic Sans MS" charset="0"/>
              </a:rPr>
              <a:t>Re_ _</a:t>
            </a:r>
          </a:p>
          <a:p>
            <a:pPr>
              <a:spcBef>
                <a:spcPct val="20000"/>
              </a:spcBef>
              <a:buFontTx/>
              <a:buChar char="•"/>
            </a:pPr>
            <a:r>
              <a:rPr kumimoji="0" lang="it-IT" sz="2400" dirty="0" err="1">
                <a:solidFill>
                  <a:srgbClr val="FFFFFF"/>
                </a:solidFill>
                <a:latin typeface="Comic Sans MS" charset="0"/>
              </a:rPr>
              <a:t>Ri</a:t>
            </a:r>
            <a:r>
              <a:rPr kumimoji="0" lang="it-IT" sz="2400" dirty="0">
                <a:solidFill>
                  <a:srgbClr val="FFFFFF"/>
                </a:solidFill>
                <a:latin typeface="Comic Sans MS" charset="0"/>
              </a:rPr>
              <a:t>_ _</a:t>
            </a:r>
          </a:p>
          <a:p>
            <a:pPr>
              <a:spcBef>
                <a:spcPct val="20000"/>
              </a:spcBef>
              <a:buFontTx/>
              <a:buChar char="•"/>
            </a:pPr>
            <a:r>
              <a:rPr kumimoji="0" lang="it-IT" sz="2400" dirty="0">
                <a:solidFill>
                  <a:srgbClr val="FFFFFF"/>
                </a:solidFill>
                <a:latin typeface="Comic Sans MS" charset="0"/>
              </a:rPr>
              <a:t>Ro_ _</a:t>
            </a:r>
          </a:p>
          <a:p>
            <a:pPr>
              <a:spcBef>
                <a:spcPct val="20000"/>
              </a:spcBef>
              <a:buFontTx/>
              <a:buChar char="•"/>
            </a:pPr>
            <a:r>
              <a:rPr kumimoji="0" lang="it-IT" sz="2400" dirty="0">
                <a:solidFill>
                  <a:srgbClr val="FFFFFF"/>
                </a:solidFill>
                <a:latin typeface="Comic Sans MS" charset="0"/>
              </a:rPr>
              <a:t>Sa_ _ </a:t>
            </a:r>
          </a:p>
          <a:p>
            <a:pPr>
              <a:spcBef>
                <a:spcPct val="20000"/>
              </a:spcBef>
              <a:buFontTx/>
              <a:buChar char="•"/>
            </a:pPr>
            <a:r>
              <a:rPr kumimoji="0" lang="it-IT" sz="2400" dirty="0">
                <a:solidFill>
                  <a:srgbClr val="FFFFFF"/>
                </a:solidFill>
                <a:latin typeface="Comic Sans MS" charset="0"/>
              </a:rPr>
              <a:t>Se_ _ </a:t>
            </a:r>
          </a:p>
          <a:p>
            <a:pPr>
              <a:spcBef>
                <a:spcPct val="20000"/>
              </a:spcBef>
              <a:buFontTx/>
              <a:buChar char="•"/>
            </a:pPr>
            <a:r>
              <a:rPr kumimoji="0" lang="it-IT" sz="2400" dirty="0">
                <a:solidFill>
                  <a:srgbClr val="FFFFFF"/>
                </a:solidFill>
                <a:latin typeface="Comic Sans MS" charset="0"/>
              </a:rPr>
              <a:t>Sc_ _ </a:t>
            </a:r>
          </a:p>
          <a:p>
            <a:pPr>
              <a:spcBef>
                <a:spcPct val="20000"/>
              </a:spcBef>
              <a:buFontTx/>
              <a:buChar char="•"/>
            </a:pPr>
            <a:r>
              <a:rPr kumimoji="0" lang="it-IT" sz="2400" dirty="0">
                <a:solidFill>
                  <a:srgbClr val="FFFFFF"/>
                </a:solidFill>
                <a:latin typeface="Comic Sans MS" charset="0"/>
              </a:rPr>
              <a:t>Sta_ </a:t>
            </a:r>
            <a:r>
              <a:rPr kumimoji="0" lang="it-IT" sz="2400" dirty="0" smtClean="0">
                <a:solidFill>
                  <a:srgbClr val="FFFFFF"/>
                </a:solidFill>
                <a:latin typeface="Comic Sans MS" charset="0"/>
              </a:rPr>
              <a:t> </a:t>
            </a:r>
            <a:r>
              <a:rPr kumimoji="0" lang="it-IT" sz="2400" dirty="0">
                <a:solidFill>
                  <a:srgbClr val="FFFFFF"/>
                </a:solidFill>
                <a:latin typeface="Comic Sans MS" charset="0"/>
              </a:rPr>
              <a:t>_</a:t>
            </a: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p:txBody>
      </p:sp>
      <p:sp>
        <p:nvSpPr>
          <p:cNvPr id="7" name="Segnaposto contenuto 2"/>
          <p:cNvSpPr txBox="1">
            <a:spLocks/>
          </p:cNvSpPr>
          <p:nvPr/>
        </p:nvSpPr>
        <p:spPr bwMode="auto">
          <a:xfrm>
            <a:off x="7167984" y="891995"/>
            <a:ext cx="1945853" cy="35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sz="3000">
                <a:solidFill>
                  <a:schemeClr val="tx1"/>
                </a:solidFill>
                <a:latin typeface="Tahoma" charset="0"/>
                <a:ea typeface="MS PGothic" charset="0"/>
                <a:cs typeface="MS PGothic" charset="0"/>
              </a:defRPr>
            </a:lvl1pPr>
            <a:lvl2pPr marL="742950" indent="-285750">
              <a:defRPr kumimoji="1" sz="3000">
                <a:solidFill>
                  <a:schemeClr val="tx1"/>
                </a:solidFill>
                <a:latin typeface="Tahoma" charset="0"/>
                <a:ea typeface="MS PGothic" charset="0"/>
                <a:cs typeface="MS PGothic" charset="0"/>
              </a:defRPr>
            </a:lvl2pPr>
            <a:lvl3pPr marL="1143000" indent="-228600">
              <a:defRPr kumimoji="1" sz="3000">
                <a:solidFill>
                  <a:schemeClr val="tx1"/>
                </a:solidFill>
                <a:latin typeface="Tahoma" charset="0"/>
                <a:ea typeface="MS PGothic" charset="0"/>
                <a:cs typeface="MS PGothic" charset="0"/>
              </a:defRPr>
            </a:lvl3pPr>
            <a:lvl4pPr marL="1600200" indent="-228600">
              <a:defRPr kumimoji="1" sz="3000">
                <a:solidFill>
                  <a:schemeClr val="tx1"/>
                </a:solidFill>
                <a:latin typeface="Tahoma" charset="0"/>
                <a:ea typeface="MS PGothic" charset="0"/>
                <a:cs typeface="MS PGothic" charset="0"/>
              </a:defRPr>
            </a:lvl4pPr>
            <a:lvl5pPr marL="2057400" indent="-228600">
              <a:defRPr kumimoji="1" sz="30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kumimoji="1" sz="3000">
                <a:solidFill>
                  <a:schemeClr val="tx1"/>
                </a:solidFill>
                <a:latin typeface="Tahoma" charset="0"/>
                <a:ea typeface="MS PGothic" charset="0"/>
                <a:cs typeface="MS PGothic" charset="0"/>
              </a:defRPr>
            </a:lvl9pPr>
          </a:lstStyle>
          <a:p>
            <a:pPr>
              <a:spcBef>
                <a:spcPct val="20000"/>
              </a:spcBef>
              <a:buFontTx/>
              <a:buChar char="•"/>
            </a:pPr>
            <a:r>
              <a:rPr kumimoji="0" lang="it-IT" sz="2400" dirty="0">
                <a:solidFill>
                  <a:srgbClr val="FFFFFF"/>
                </a:solidFill>
                <a:latin typeface="Comic Sans MS" charset="0"/>
              </a:rPr>
              <a:t>Sti_ _</a:t>
            </a:r>
          </a:p>
          <a:p>
            <a:pPr>
              <a:spcBef>
                <a:spcPct val="20000"/>
              </a:spcBef>
              <a:buFontTx/>
              <a:buChar char="•"/>
            </a:pPr>
            <a:r>
              <a:rPr kumimoji="0" lang="it-IT" sz="2400" dirty="0">
                <a:solidFill>
                  <a:srgbClr val="FFFFFF"/>
                </a:solidFill>
                <a:latin typeface="Comic Sans MS" charset="0"/>
              </a:rPr>
              <a:t>Ti_ _</a:t>
            </a:r>
          </a:p>
          <a:p>
            <a:pPr>
              <a:spcBef>
                <a:spcPct val="20000"/>
              </a:spcBef>
              <a:buFontTx/>
              <a:buChar char="•"/>
            </a:pPr>
            <a:r>
              <a:rPr kumimoji="0" lang="it-IT" sz="2400" dirty="0">
                <a:solidFill>
                  <a:srgbClr val="FFFFFF"/>
                </a:solidFill>
                <a:latin typeface="Comic Sans MS" charset="0"/>
              </a:rPr>
              <a:t>To_ _</a:t>
            </a:r>
          </a:p>
          <a:p>
            <a:pPr>
              <a:spcBef>
                <a:spcPct val="20000"/>
              </a:spcBef>
              <a:buFontTx/>
              <a:buChar char="•"/>
            </a:pPr>
            <a:r>
              <a:rPr kumimoji="0" lang="it-IT" sz="2400" dirty="0" err="1">
                <a:solidFill>
                  <a:srgbClr val="FFFFFF"/>
                </a:solidFill>
                <a:latin typeface="Comic Sans MS" charset="0"/>
              </a:rPr>
              <a:t>Tr</a:t>
            </a:r>
            <a:r>
              <a:rPr kumimoji="0" lang="it-IT" sz="2400" dirty="0">
                <a:solidFill>
                  <a:srgbClr val="FFFFFF"/>
                </a:solidFill>
                <a:latin typeface="Comic Sans MS" charset="0"/>
              </a:rPr>
              <a:t>_ </a:t>
            </a:r>
            <a:r>
              <a:rPr kumimoji="0" lang="it-IT" sz="2400" i="1" dirty="0">
                <a:solidFill>
                  <a:srgbClr val="FFFFFF"/>
                </a:solidFill>
                <a:latin typeface="Comic Sans MS" charset="0"/>
              </a:rPr>
              <a:t>_ </a:t>
            </a:r>
          </a:p>
          <a:p>
            <a:pPr>
              <a:spcBef>
                <a:spcPct val="20000"/>
              </a:spcBef>
              <a:buFontTx/>
              <a:buChar char="•"/>
            </a:pPr>
            <a:r>
              <a:rPr kumimoji="0" lang="it-IT" sz="2400" dirty="0">
                <a:solidFill>
                  <a:srgbClr val="FFFFFF"/>
                </a:solidFill>
                <a:latin typeface="Comic Sans MS" charset="0"/>
              </a:rPr>
              <a:t>Vi_ _</a:t>
            </a:r>
          </a:p>
          <a:p>
            <a:pPr>
              <a:spcBef>
                <a:spcPct val="20000"/>
              </a:spcBef>
              <a:buFontTx/>
              <a:buChar char="•"/>
            </a:pPr>
            <a:r>
              <a:rPr kumimoji="0" lang="it-IT" sz="2400" dirty="0">
                <a:solidFill>
                  <a:srgbClr val="FFFFFF"/>
                </a:solidFill>
                <a:latin typeface="Comic Sans MS" charset="0"/>
              </a:rPr>
              <a:t>Ur_ _ </a:t>
            </a:r>
          </a:p>
          <a:p>
            <a:pPr>
              <a:spcBef>
                <a:spcPct val="20000"/>
              </a:spcBef>
              <a:buFontTx/>
              <a:buChar char="•"/>
            </a:pPr>
            <a:r>
              <a:rPr kumimoji="0" lang="it-IT" sz="2400" dirty="0">
                <a:solidFill>
                  <a:srgbClr val="FFFFFF"/>
                </a:solidFill>
                <a:latin typeface="Comic Sans MS" charset="0"/>
              </a:rPr>
              <a:t>Vi_ _ </a:t>
            </a:r>
          </a:p>
          <a:p>
            <a:pPr>
              <a:spcBef>
                <a:spcPct val="20000"/>
              </a:spcBef>
              <a:buFontTx/>
              <a:buChar char="•"/>
            </a:pPr>
            <a:r>
              <a:rPr kumimoji="0" lang="it-IT" sz="2400" dirty="0" err="1">
                <a:solidFill>
                  <a:srgbClr val="FFFFFF"/>
                </a:solidFill>
                <a:latin typeface="Comic Sans MS" charset="0"/>
              </a:rPr>
              <a:t>Zu</a:t>
            </a:r>
            <a:r>
              <a:rPr kumimoji="0" lang="it-IT" sz="2400" dirty="0">
                <a:solidFill>
                  <a:srgbClr val="FFFFFF"/>
                </a:solidFill>
                <a:latin typeface="Comic Sans MS" charset="0"/>
              </a:rPr>
              <a:t>_ _ </a:t>
            </a: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a:p>
            <a:pPr>
              <a:spcBef>
                <a:spcPct val="20000"/>
              </a:spcBef>
              <a:buFontTx/>
              <a:buChar char="•"/>
            </a:pPr>
            <a:endParaRPr kumimoji="0" lang="it-IT" sz="3200" dirty="0">
              <a:latin typeface="Comic Sans MS" charset="0"/>
            </a:endParaRPr>
          </a:p>
        </p:txBody>
      </p:sp>
    </p:spTree>
    <p:extLst>
      <p:ext uri="{BB962C8B-B14F-4D97-AF65-F5344CB8AC3E}">
        <p14:creationId xmlns:p14="http://schemas.microsoft.com/office/powerpoint/2010/main" val="3553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Effetto </a:t>
            </a:r>
            <a:r>
              <a:rPr lang="it-IT" dirty="0" err="1" smtClean="0">
                <a:solidFill>
                  <a:srgbClr val="FFFF00"/>
                </a:solidFill>
              </a:rPr>
              <a:t>priming</a:t>
            </a:r>
            <a:endParaRPr lang="it-IT" dirty="0">
              <a:solidFill>
                <a:srgbClr val="FFFF00"/>
              </a:solidFill>
            </a:endParaRPr>
          </a:p>
        </p:txBody>
      </p:sp>
      <p:sp>
        <p:nvSpPr>
          <p:cNvPr id="3" name="Segnaposto contenuto 2"/>
          <p:cNvSpPr>
            <a:spLocks noGrp="1"/>
          </p:cNvSpPr>
          <p:nvPr>
            <p:ph idx="1"/>
          </p:nvPr>
        </p:nvSpPr>
        <p:spPr>
          <a:xfrm>
            <a:off x="1823310" y="2419044"/>
            <a:ext cx="7320690" cy="1679756"/>
          </a:xfrm>
        </p:spPr>
        <p:txBody>
          <a:bodyPr>
            <a:normAutofit lnSpcReduction="10000"/>
          </a:bodyPr>
          <a:lstStyle/>
          <a:p>
            <a:r>
              <a:rPr lang="it-IT" sz="2500" dirty="0" smtClean="0"/>
              <a:t>Le radici presenti nella lista precedente vengono completate più velocemente delle radici “nuove”</a:t>
            </a:r>
          </a:p>
          <a:p>
            <a:r>
              <a:rPr lang="it-IT" sz="2500" dirty="0" smtClean="0"/>
              <a:t>Esse vengono completate più probabilmente con le parole della lista precedente che con altre parole </a:t>
            </a:r>
            <a:endParaRPr lang="it-IT" sz="2500" dirty="0"/>
          </a:p>
        </p:txBody>
      </p:sp>
      <p:sp>
        <p:nvSpPr>
          <p:cNvPr id="4" name="Rettangolo 3"/>
          <p:cNvSpPr/>
          <p:nvPr/>
        </p:nvSpPr>
        <p:spPr>
          <a:xfrm>
            <a:off x="2128719" y="1019845"/>
            <a:ext cx="6871725" cy="12464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it-IT" sz="2500" b="1" dirty="0" err="1" smtClean="0">
                <a:solidFill>
                  <a:srgbClr val="FF0000"/>
                </a:solidFill>
                <a:latin typeface="Century Gothic"/>
                <a:cs typeface="Century Gothic"/>
              </a:rPr>
              <a:t>priming</a:t>
            </a:r>
            <a:r>
              <a:rPr lang="it-IT" sz="2500" dirty="0" smtClean="0">
                <a:solidFill>
                  <a:srgbClr val="FF0000"/>
                </a:solidFill>
                <a:latin typeface="Century Gothic"/>
                <a:cs typeface="Century Gothic"/>
              </a:rPr>
              <a:t> </a:t>
            </a:r>
            <a:r>
              <a:rPr lang="it-IT" sz="2500" dirty="0" smtClean="0">
                <a:solidFill>
                  <a:schemeClr val="tx1"/>
                </a:solidFill>
                <a:latin typeface="Century Gothic"/>
                <a:cs typeface="Century Gothic"/>
              </a:rPr>
              <a:t>= facilitazione esercitata dalla presentazione di uno stimolo sull’elaborazione di uno stimolo successivo</a:t>
            </a:r>
            <a:endParaRPr lang="it-IT" sz="2500" dirty="0">
              <a:solidFill>
                <a:schemeClr val="tx1"/>
              </a:solidFill>
              <a:latin typeface="Century Gothic"/>
              <a:cs typeface="Century Gothic"/>
            </a:endParaRPr>
          </a:p>
        </p:txBody>
      </p:sp>
      <p:sp>
        <p:nvSpPr>
          <p:cNvPr id="5" name="CasellaDiTesto 4"/>
          <p:cNvSpPr txBox="1"/>
          <p:nvPr/>
        </p:nvSpPr>
        <p:spPr>
          <a:xfrm>
            <a:off x="1976016" y="4251505"/>
            <a:ext cx="7024430" cy="769441"/>
          </a:xfrm>
          <a:prstGeom prst="rect">
            <a:avLst/>
          </a:prstGeom>
          <a:noFill/>
        </p:spPr>
        <p:txBody>
          <a:bodyPr wrap="square" rtlCol="0">
            <a:spAutoFit/>
          </a:bodyPr>
          <a:lstStyle/>
          <a:p>
            <a:r>
              <a:rPr lang="it-IT" sz="2200" i="1" dirty="0" smtClean="0">
                <a:solidFill>
                  <a:srgbClr val="00FFFF"/>
                </a:solidFill>
              </a:rPr>
              <a:t>Il </a:t>
            </a:r>
            <a:r>
              <a:rPr lang="it-IT" sz="2200" i="1" dirty="0" err="1" smtClean="0">
                <a:solidFill>
                  <a:srgbClr val="00FFFF"/>
                </a:solidFill>
              </a:rPr>
              <a:t>priming</a:t>
            </a:r>
            <a:r>
              <a:rPr lang="it-IT" sz="2200" i="1" dirty="0" smtClean="0">
                <a:solidFill>
                  <a:srgbClr val="00FFFF"/>
                </a:solidFill>
              </a:rPr>
              <a:t> può riguardare diverse caratteristiche di uno stimolo: semantiche, lessicali, fonetiche, visive, ecc.</a:t>
            </a:r>
            <a:endParaRPr lang="it-IT" sz="2200" i="1" dirty="0">
              <a:solidFill>
                <a:srgbClr val="00FFFF"/>
              </a:solidFill>
            </a:endParaRPr>
          </a:p>
        </p:txBody>
      </p:sp>
    </p:spTree>
    <p:extLst>
      <p:ext uri="{BB962C8B-B14F-4D97-AF65-F5344CB8AC3E}">
        <p14:creationId xmlns:p14="http://schemas.microsoft.com/office/powerpoint/2010/main" val="307166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FF00"/>
                </a:solidFill>
              </a:rPr>
              <a:t>Priming</a:t>
            </a:r>
            <a:r>
              <a:rPr lang="it-IT" dirty="0" smtClean="0">
                <a:solidFill>
                  <a:srgbClr val="FFFF00"/>
                </a:solidFill>
              </a:rPr>
              <a:t> negli amnesici</a:t>
            </a:r>
            <a:endParaRPr lang="it-IT" dirty="0">
              <a:solidFill>
                <a:srgbClr val="FFFF00"/>
              </a:solidFill>
            </a:endParaRPr>
          </a:p>
        </p:txBody>
      </p:sp>
      <p:sp>
        <p:nvSpPr>
          <p:cNvPr id="3" name="Segnaposto contenuto 2"/>
          <p:cNvSpPr>
            <a:spLocks noGrp="1"/>
          </p:cNvSpPr>
          <p:nvPr>
            <p:ph idx="1"/>
          </p:nvPr>
        </p:nvSpPr>
        <p:spPr>
          <a:xfrm>
            <a:off x="1670605" y="891994"/>
            <a:ext cx="7329840" cy="4251505"/>
          </a:xfrm>
        </p:spPr>
        <p:txBody>
          <a:bodyPr>
            <a:noAutofit/>
          </a:bodyPr>
          <a:lstStyle/>
          <a:p>
            <a:r>
              <a:rPr lang="it-IT" sz="2400" dirty="0" smtClean="0">
                <a:solidFill>
                  <a:srgbClr val="CCFF66"/>
                </a:solidFill>
              </a:rPr>
              <a:t>Il grado di </a:t>
            </a:r>
            <a:r>
              <a:rPr lang="it-IT" sz="2400" dirty="0" err="1" smtClean="0">
                <a:solidFill>
                  <a:srgbClr val="CCFF66"/>
                </a:solidFill>
              </a:rPr>
              <a:t>priming</a:t>
            </a:r>
            <a:r>
              <a:rPr lang="it-IT" sz="2400" dirty="0" smtClean="0">
                <a:solidFill>
                  <a:srgbClr val="CCFF66"/>
                </a:solidFill>
              </a:rPr>
              <a:t> negli amnesici</a:t>
            </a:r>
            <a:r>
              <a:rPr lang="it-IT" sz="2400" dirty="0">
                <a:solidFill>
                  <a:srgbClr val="CCFF66"/>
                </a:solidFill>
              </a:rPr>
              <a:t> </a:t>
            </a:r>
            <a:r>
              <a:rPr lang="it-IT" sz="2400" dirty="0" smtClean="0">
                <a:solidFill>
                  <a:srgbClr val="CCFF66"/>
                </a:solidFill>
              </a:rPr>
              <a:t>è pari a quello dei </a:t>
            </a:r>
            <a:r>
              <a:rPr lang="it-IT" sz="2400" dirty="0">
                <a:solidFill>
                  <a:srgbClr val="CCFF66"/>
                </a:solidFill>
              </a:rPr>
              <a:t>soggetti </a:t>
            </a:r>
            <a:r>
              <a:rPr lang="it-IT" sz="2400" dirty="0" smtClean="0">
                <a:solidFill>
                  <a:srgbClr val="CCFF66"/>
                </a:solidFill>
              </a:rPr>
              <a:t>normali </a:t>
            </a:r>
            <a:endParaRPr lang="it-IT" sz="2400" dirty="0">
              <a:solidFill>
                <a:srgbClr val="CCFF66"/>
              </a:solidFill>
            </a:endParaRPr>
          </a:p>
          <a:p>
            <a:r>
              <a:rPr lang="it-IT" sz="2400" dirty="0" smtClean="0">
                <a:solidFill>
                  <a:srgbClr val="00FFFF"/>
                </a:solidFill>
              </a:rPr>
              <a:t>Quando invece la memoria è testata in modo esplicito (ad es. chiedendo ai soggetti di riconoscere in una lista di parole quelle precedentemente presentate), la prestazione degli amnesici è significativamente inferiore a quella dei controlli normali</a:t>
            </a:r>
          </a:p>
          <a:p>
            <a:r>
              <a:rPr lang="it-IT" sz="2400" dirty="0" smtClean="0">
                <a:solidFill>
                  <a:srgbClr val="FF9DF3"/>
                </a:solidFill>
              </a:rPr>
              <a:t>Se nel compito di completamento di radici si suggerisce esplicitamente ai soggetti di aiutarsi pensando alle parole precedenti, gli amnesici mostrano un </a:t>
            </a:r>
            <a:r>
              <a:rPr lang="it-IT" sz="2400" dirty="0" err="1" smtClean="0">
                <a:solidFill>
                  <a:srgbClr val="FF9DF3"/>
                </a:solidFill>
              </a:rPr>
              <a:t>priming</a:t>
            </a:r>
            <a:r>
              <a:rPr lang="it-IT" sz="2400" dirty="0" smtClean="0">
                <a:solidFill>
                  <a:srgbClr val="FF9DF3"/>
                </a:solidFill>
              </a:rPr>
              <a:t> molto inferiore ai controlli!</a:t>
            </a:r>
            <a:endParaRPr lang="it-IT" sz="2400" dirty="0">
              <a:solidFill>
                <a:srgbClr val="FF9DF3"/>
              </a:solidFill>
            </a:endParaRPr>
          </a:p>
        </p:txBody>
      </p:sp>
    </p:spTree>
    <p:extLst>
      <p:ext uri="{BB962C8B-B14F-4D97-AF65-F5344CB8AC3E}">
        <p14:creationId xmlns:p14="http://schemas.microsoft.com/office/powerpoint/2010/main" val="145980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FF00"/>
                </a:solidFill>
              </a:rPr>
              <a:t>Priming</a:t>
            </a:r>
            <a:r>
              <a:rPr lang="it-IT" dirty="0" smtClean="0">
                <a:solidFill>
                  <a:srgbClr val="FFFF00"/>
                </a:solidFill>
              </a:rPr>
              <a:t> semantico</a:t>
            </a:r>
            <a:endParaRPr lang="it-IT" dirty="0">
              <a:solidFill>
                <a:srgbClr val="FFFF00"/>
              </a:solidFill>
            </a:endParaRPr>
          </a:p>
        </p:txBody>
      </p:sp>
      <p:sp>
        <p:nvSpPr>
          <p:cNvPr id="3" name="Segnaposto contenuto 2"/>
          <p:cNvSpPr>
            <a:spLocks noGrp="1"/>
          </p:cNvSpPr>
          <p:nvPr>
            <p:ph idx="1"/>
          </p:nvPr>
        </p:nvSpPr>
        <p:spPr>
          <a:xfrm>
            <a:off x="2128721" y="1044700"/>
            <a:ext cx="6566314" cy="1068935"/>
          </a:xfrm>
        </p:spPr>
        <p:txBody>
          <a:bodyPr/>
          <a:lstStyle/>
          <a:p>
            <a:pPr marL="0" indent="0">
              <a:buNone/>
            </a:pPr>
            <a:r>
              <a:rPr lang="it-IT" dirty="0" smtClean="0"/>
              <a:t>“Il covone fu fondamentale perché la stoffa era strappata”</a:t>
            </a:r>
            <a:endParaRPr lang="it-IT" dirty="0"/>
          </a:p>
        </p:txBody>
      </p:sp>
      <p:sp>
        <p:nvSpPr>
          <p:cNvPr id="4" name="CasellaDiTesto 3"/>
          <p:cNvSpPr txBox="1"/>
          <p:nvPr/>
        </p:nvSpPr>
        <p:spPr>
          <a:xfrm>
            <a:off x="3503065" y="2571750"/>
            <a:ext cx="3443521" cy="523220"/>
          </a:xfrm>
          <a:prstGeom prst="rect">
            <a:avLst/>
          </a:prstGeom>
          <a:noFill/>
        </p:spPr>
        <p:txBody>
          <a:bodyPr wrap="none" rtlCol="0">
            <a:spAutoFit/>
          </a:bodyPr>
          <a:lstStyle/>
          <a:p>
            <a:r>
              <a:rPr lang="it-IT" sz="2800" i="1" dirty="0" smtClean="0">
                <a:solidFill>
                  <a:srgbClr val="FF0080"/>
                </a:solidFill>
                <a:latin typeface="Comic Sans MS"/>
                <a:cs typeface="Comic Sans MS"/>
              </a:rPr>
              <a:t>Ci capite qualcosa?</a:t>
            </a:r>
            <a:endParaRPr lang="it-IT" sz="2800" i="1" dirty="0">
              <a:solidFill>
                <a:srgbClr val="FF0080"/>
              </a:solidFill>
              <a:latin typeface="Comic Sans MS"/>
              <a:cs typeface="Comic Sans MS"/>
            </a:endParaRPr>
          </a:p>
        </p:txBody>
      </p:sp>
    </p:spTree>
    <p:extLst>
      <p:ext uri="{BB962C8B-B14F-4D97-AF65-F5344CB8AC3E}">
        <p14:creationId xmlns:p14="http://schemas.microsoft.com/office/powerpoint/2010/main" val="3086678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FF00"/>
                </a:solidFill>
              </a:rPr>
              <a:t>Priming</a:t>
            </a:r>
            <a:r>
              <a:rPr lang="it-IT" dirty="0" smtClean="0">
                <a:solidFill>
                  <a:srgbClr val="FFFF00"/>
                </a:solidFill>
              </a:rPr>
              <a:t> semantico (2)</a:t>
            </a:r>
            <a:endParaRPr lang="it-IT" dirty="0">
              <a:solidFill>
                <a:srgbClr val="FFFF00"/>
              </a:solidFill>
            </a:endParaRPr>
          </a:p>
        </p:txBody>
      </p:sp>
      <p:sp>
        <p:nvSpPr>
          <p:cNvPr id="3" name="Segnaposto contenuto 2"/>
          <p:cNvSpPr>
            <a:spLocks noGrp="1"/>
          </p:cNvSpPr>
          <p:nvPr>
            <p:ph idx="1"/>
          </p:nvPr>
        </p:nvSpPr>
        <p:spPr>
          <a:xfrm>
            <a:off x="2128721" y="1044700"/>
            <a:ext cx="6566314" cy="1068935"/>
          </a:xfrm>
        </p:spPr>
        <p:txBody>
          <a:bodyPr/>
          <a:lstStyle/>
          <a:p>
            <a:pPr marL="0" indent="0">
              <a:buNone/>
            </a:pPr>
            <a:r>
              <a:rPr lang="it-IT" dirty="0" smtClean="0"/>
              <a:t>“Il covone fu fondamentale perché la stoffa era strappata”</a:t>
            </a:r>
            <a:endParaRPr lang="it-IT" dirty="0"/>
          </a:p>
        </p:txBody>
      </p:sp>
      <p:sp>
        <p:nvSpPr>
          <p:cNvPr id="4" name="CasellaDiTesto 3"/>
          <p:cNvSpPr txBox="1"/>
          <p:nvPr/>
        </p:nvSpPr>
        <p:spPr>
          <a:xfrm>
            <a:off x="2128720" y="2113635"/>
            <a:ext cx="4557032" cy="523220"/>
          </a:xfrm>
          <a:prstGeom prst="rect">
            <a:avLst/>
          </a:prstGeom>
          <a:noFill/>
        </p:spPr>
        <p:txBody>
          <a:bodyPr wrap="none" rtlCol="0">
            <a:spAutoFit/>
          </a:bodyPr>
          <a:lstStyle/>
          <a:p>
            <a:r>
              <a:rPr lang="it-IT" sz="2800" i="1" dirty="0" smtClean="0">
                <a:solidFill>
                  <a:srgbClr val="00FF00"/>
                </a:solidFill>
                <a:latin typeface="Comic Sans MS"/>
                <a:cs typeface="Comic Sans MS"/>
              </a:rPr>
              <a:t>Parola chiave: paracadute</a:t>
            </a:r>
            <a:endParaRPr lang="it-IT" sz="2800" i="1" dirty="0">
              <a:solidFill>
                <a:srgbClr val="00FF00"/>
              </a:solidFill>
              <a:latin typeface="Comic Sans MS"/>
              <a:cs typeface="Comic Sans MS"/>
            </a:endParaRPr>
          </a:p>
        </p:txBody>
      </p:sp>
      <p:sp>
        <p:nvSpPr>
          <p:cNvPr id="5" name="CasellaDiTesto 4"/>
          <p:cNvSpPr txBox="1"/>
          <p:nvPr/>
        </p:nvSpPr>
        <p:spPr>
          <a:xfrm>
            <a:off x="2128720" y="2724455"/>
            <a:ext cx="6719020" cy="1200328"/>
          </a:xfrm>
          <a:prstGeom prst="rect">
            <a:avLst/>
          </a:prstGeom>
          <a:noFill/>
        </p:spPr>
        <p:txBody>
          <a:bodyPr wrap="square" rtlCol="0">
            <a:spAutoFit/>
          </a:bodyPr>
          <a:lstStyle/>
          <a:p>
            <a:r>
              <a:rPr lang="it-IT" sz="2400" dirty="0" smtClean="0">
                <a:solidFill>
                  <a:schemeClr val="bg1"/>
                </a:solidFill>
              </a:rPr>
              <a:t>Pazienti amnesici riescono a indicare facilmente la parola chiave ad una successiva presentazione della frase pur non ricordando di averla mai letta prima.  </a:t>
            </a:r>
            <a:endParaRPr lang="it-IT" sz="2400" dirty="0">
              <a:solidFill>
                <a:schemeClr val="bg1"/>
              </a:solidFill>
            </a:endParaRPr>
          </a:p>
        </p:txBody>
      </p:sp>
      <p:sp>
        <p:nvSpPr>
          <p:cNvPr id="7" name="CasellaDiTesto 6"/>
          <p:cNvSpPr txBox="1"/>
          <p:nvPr/>
        </p:nvSpPr>
        <p:spPr>
          <a:xfrm>
            <a:off x="2281425" y="4251505"/>
            <a:ext cx="5917818" cy="461665"/>
          </a:xfrm>
          <a:prstGeom prst="rect">
            <a:avLst/>
          </a:prstGeom>
          <a:noFill/>
        </p:spPr>
        <p:txBody>
          <a:bodyPr wrap="none" rtlCol="0">
            <a:spAutoFit/>
          </a:bodyPr>
          <a:lstStyle/>
          <a:p>
            <a:r>
              <a:rPr lang="it-IT" sz="2400" i="1" dirty="0" smtClean="0">
                <a:solidFill>
                  <a:srgbClr val="FFFF00"/>
                </a:solidFill>
              </a:rPr>
              <a:t>All’origine di plagi involontari, pregiudizi, ecc.</a:t>
            </a:r>
            <a:endParaRPr lang="it-IT" sz="2400" i="1" dirty="0">
              <a:solidFill>
                <a:srgbClr val="FFFF00"/>
              </a:solidFill>
            </a:endParaRPr>
          </a:p>
        </p:txBody>
      </p:sp>
    </p:spTree>
    <p:extLst>
      <p:ext uri="{BB962C8B-B14F-4D97-AF65-F5344CB8AC3E}">
        <p14:creationId xmlns:p14="http://schemas.microsoft.com/office/powerpoint/2010/main" val="925633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smtClean="0">
                <a:solidFill>
                  <a:srgbClr val="FFFF00"/>
                </a:solidFill>
              </a:rPr>
              <a:t>Dissociazione tra </a:t>
            </a:r>
            <a:r>
              <a:rPr lang="it-IT" dirty="0" err="1" smtClean="0">
                <a:solidFill>
                  <a:srgbClr val="FFFF00"/>
                </a:solidFill>
              </a:rPr>
              <a:t>priming</a:t>
            </a:r>
            <a:r>
              <a:rPr lang="it-IT" dirty="0" smtClean="0">
                <a:solidFill>
                  <a:srgbClr val="FFFF00"/>
                </a:solidFill>
              </a:rPr>
              <a:t> e memoria procedurale</a:t>
            </a:r>
            <a:endParaRPr lang="it-IT" dirty="0">
              <a:solidFill>
                <a:srgbClr val="FFFF00"/>
              </a:solidFill>
            </a:endParaRPr>
          </a:p>
        </p:txBody>
      </p:sp>
      <p:sp>
        <p:nvSpPr>
          <p:cNvPr id="3" name="Segnaposto contenuto 2"/>
          <p:cNvSpPr>
            <a:spLocks noGrp="1"/>
          </p:cNvSpPr>
          <p:nvPr>
            <p:ph idx="1"/>
          </p:nvPr>
        </p:nvSpPr>
        <p:spPr>
          <a:xfrm>
            <a:off x="4419295" y="1044700"/>
            <a:ext cx="4581150" cy="3970329"/>
          </a:xfrm>
        </p:spPr>
        <p:txBody>
          <a:bodyPr>
            <a:normAutofit fontScale="92500" lnSpcReduction="20000"/>
          </a:bodyPr>
          <a:lstStyle/>
          <a:p>
            <a:r>
              <a:rPr lang="it-IT" dirty="0" smtClean="0"/>
              <a:t>Pazienti </a:t>
            </a:r>
            <a:r>
              <a:rPr lang="it-IT" dirty="0" smtClean="0">
                <a:solidFill>
                  <a:srgbClr val="FFFF00"/>
                </a:solidFill>
              </a:rPr>
              <a:t>Alzheimer</a:t>
            </a:r>
            <a:r>
              <a:rPr lang="it-IT" dirty="0" smtClean="0"/>
              <a:t> hanno il </a:t>
            </a:r>
            <a:r>
              <a:rPr lang="it-IT" dirty="0" err="1" smtClean="0"/>
              <a:t>priming</a:t>
            </a:r>
            <a:r>
              <a:rPr lang="it-IT" dirty="0" smtClean="0"/>
              <a:t> lessicale compromesso ma intatte abilità motorie (danni estesi alle </a:t>
            </a:r>
            <a:r>
              <a:rPr lang="it-IT" i="1" u="sng" dirty="0" smtClean="0"/>
              <a:t>aree corticali</a:t>
            </a:r>
            <a:r>
              <a:rPr lang="it-IT" dirty="0" smtClean="0"/>
              <a:t>)</a:t>
            </a:r>
          </a:p>
          <a:p>
            <a:r>
              <a:rPr lang="it-IT" dirty="0" smtClean="0"/>
              <a:t>Pazienti con </a:t>
            </a:r>
            <a:r>
              <a:rPr lang="it-IT" dirty="0" smtClean="0">
                <a:solidFill>
                  <a:srgbClr val="FFFF00"/>
                </a:solidFill>
              </a:rPr>
              <a:t>Corea di </a:t>
            </a:r>
            <a:r>
              <a:rPr lang="it-IT" dirty="0">
                <a:solidFill>
                  <a:srgbClr val="FFFF00"/>
                </a:solidFill>
              </a:rPr>
              <a:t>H</a:t>
            </a:r>
            <a:r>
              <a:rPr lang="it-IT" dirty="0" smtClean="0">
                <a:solidFill>
                  <a:srgbClr val="FFFF00"/>
                </a:solidFill>
              </a:rPr>
              <a:t>untington </a:t>
            </a:r>
            <a:r>
              <a:rPr lang="it-IT" dirty="0" smtClean="0"/>
              <a:t>presentano deficit nell’apprendimento di abilità motorie ma </a:t>
            </a:r>
            <a:r>
              <a:rPr lang="it-IT" dirty="0" err="1" smtClean="0"/>
              <a:t>priming</a:t>
            </a:r>
            <a:r>
              <a:rPr lang="it-IT" dirty="0" smtClean="0"/>
              <a:t> lessicale conservato (danni ai </a:t>
            </a:r>
            <a:r>
              <a:rPr lang="it-IT" i="1" u="sng" dirty="0" smtClean="0"/>
              <a:t>gangli della base</a:t>
            </a:r>
            <a:r>
              <a:rPr lang="it-IT" dirty="0" smtClean="0"/>
              <a:t>)</a:t>
            </a:r>
            <a:endParaRPr lang="it-IT" dirty="0"/>
          </a:p>
        </p:txBody>
      </p:sp>
      <p:pic>
        <p:nvPicPr>
          <p:cNvPr id="5" name="Immagine 4"/>
          <p:cNvPicPr>
            <a:picLocks noChangeAspect="1"/>
          </p:cNvPicPr>
          <p:nvPr/>
        </p:nvPicPr>
        <p:blipFill>
          <a:blip r:embed="rId2"/>
          <a:stretch>
            <a:fillRect/>
          </a:stretch>
        </p:blipFill>
        <p:spPr>
          <a:xfrm>
            <a:off x="143555" y="1197405"/>
            <a:ext cx="4180706" cy="3034643"/>
          </a:xfrm>
          <a:prstGeom prst="rect">
            <a:avLst/>
          </a:prstGeom>
          <a:ln w="38100" cmpd="sng">
            <a:solidFill>
              <a:srgbClr val="FF0000"/>
            </a:solidFill>
          </a:ln>
        </p:spPr>
      </p:pic>
    </p:spTree>
    <p:extLst>
      <p:ext uri="{BB962C8B-B14F-4D97-AF65-F5344CB8AC3E}">
        <p14:creationId xmlns:p14="http://schemas.microsoft.com/office/powerpoint/2010/main" val="2180867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ssonom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2" y="281175"/>
            <a:ext cx="8918623" cy="4540276"/>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44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86835" y="1808225"/>
            <a:ext cx="6024522" cy="1200329"/>
          </a:xfrm>
          <a:prstGeom prst="rect">
            <a:avLst/>
          </a:prstGeom>
          <a:noFill/>
        </p:spPr>
        <p:txBody>
          <a:bodyPr wrap="square" rtlCol="0">
            <a:spAutoFit/>
          </a:bodyPr>
          <a:lstStyle/>
          <a:p>
            <a:pPr algn="ctr"/>
            <a:r>
              <a:rPr lang="it-IT" sz="3600" dirty="0" smtClean="0">
                <a:solidFill>
                  <a:srgbClr val="FFFF00"/>
                </a:solidFill>
                <a:latin typeface="Chalkboard"/>
                <a:cs typeface="Chalkboard"/>
              </a:rPr>
              <a:t>MEMORIA COSTRUTTIVA E RICOSTRUTTIVA</a:t>
            </a:r>
            <a:endParaRPr lang="it-IT" sz="3600" dirty="0">
              <a:solidFill>
                <a:srgbClr val="FFFF00"/>
              </a:solidFill>
              <a:latin typeface="Chalkboard"/>
              <a:cs typeface="Chalkboard"/>
            </a:endParaRPr>
          </a:p>
        </p:txBody>
      </p:sp>
    </p:spTree>
    <p:extLst>
      <p:ext uri="{BB962C8B-B14F-4D97-AF65-F5344CB8AC3E}">
        <p14:creationId xmlns:p14="http://schemas.microsoft.com/office/powerpoint/2010/main" val="262617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endParaRPr lang="it-IT"/>
          </a:p>
        </p:txBody>
      </p:sp>
      <p:pic>
        <p:nvPicPr>
          <p:cNvPr id="5" name="Segnaposto contenuto 4"/>
          <p:cNvPicPr>
            <a:picLocks noGrp="1" noChangeAspect="1"/>
          </p:cNvPicPr>
          <p:nvPr>
            <p:ph idx="1"/>
          </p:nvPr>
        </p:nvPicPr>
        <p:blipFill>
          <a:blip r:embed="rId2"/>
          <a:srcRect t="-12769" b="-12769"/>
          <a:stretch>
            <a:fillRect/>
          </a:stretch>
        </p:blipFill>
        <p:spPr>
          <a:xfrm>
            <a:off x="143555" y="204825"/>
            <a:ext cx="8805213" cy="4504795"/>
          </a:xfrm>
        </p:spPr>
      </p:pic>
    </p:spTree>
    <p:extLst>
      <p:ext uri="{BB962C8B-B14F-4D97-AF65-F5344CB8AC3E}">
        <p14:creationId xmlns:p14="http://schemas.microsoft.com/office/powerpoint/2010/main" val="2036995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a:solidFill>
                  <a:srgbClr val="FFFF00"/>
                </a:solidFill>
              </a:rPr>
              <a:t>Paradigma </a:t>
            </a:r>
            <a:r>
              <a:rPr lang="it-IT" dirty="0" smtClean="0">
                <a:solidFill>
                  <a:srgbClr val="FFFF00"/>
                </a:solidFill>
              </a:rPr>
              <a:t>DRM: </a:t>
            </a:r>
            <a:r>
              <a:rPr lang="it-IT" dirty="0" err="1" smtClean="0">
                <a:solidFill>
                  <a:srgbClr val="FFFF00"/>
                </a:solidFill>
              </a:rPr>
              <a:t>Deese-Roediger-McDermott</a:t>
            </a:r>
            <a:r>
              <a:rPr lang="it-IT" dirty="0" smtClean="0">
                <a:solidFill>
                  <a:srgbClr val="FFFF00"/>
                </a:solidFill>
              </a:rPr>
              <a:t> (1995)</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Esperimento di free </a:t>
            </a:r>
            <a:r>
              <a:rPr lang="it-IT" dirty="0" err="1" smtClean="0"/>
              <a:t>recall</a:t>
            </a:r>
            <a:r>
              <a:rPr lang="it-IT" dirty="0" smtClean="0"/>
              <a:t> in cui le parole nella lista (es. tavolo, gambe, sedile) sono tutte semanticamente associate ad una parola bersaglio non presentata (es. sedia)</a:t>
            </a:r>
          </a:p>
          <a:p>
            <a:r>
              <a:rPr lang="it-IT" dirty="0" smtClean="0"/>
              <a:t>Questo paradigma produce falsi ricordi della parola bersaglio nel 40% dei casi, ovvero con la stessa probabilità di richiamo delle parole centrali della lista (v. effetti di posizione seriale).</a:t>
            </a:r>
            <a:endParaRPr lang="it-IT" dirty="0"/>
          </a:p>
        </p:txBody>
      </p:sp>
    </p:spTree>
    <p:extLst>
      <p:ext uri="{BB962C8B-B14F-4D97-AF65-F5344CB8AC3E}">
        <p14:creationId xmlns:p14="http://schemas.microsoft.com/office/powerpoint/2010/main" val="1082914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8475" y="128470"/>
            <a:ext cx="5039265" cy="610821"/>
          </a:xfrm>
        </p:spPr>
        <p:txBody>
          <a:bodyPr>
            <a:normAutofit fontScale="90000"/>
          </a:bodyPr>
          <a:lstStyle/>
          <a:p>
            <a:r>
              <a:rPr lang="it-IT" dirty="0" smtClean="0"/>
              <a:t>Basi anatomiche del consolidamento</a:t>
            </a:r>
            <a:endParaRPr lang="it-IT" dirty="0"/>
          </a:p>
        </p:txBody>
      </p:sp>
      <p:sp>
        <p:nvSpPr>
          <p:cNvPr id="3" name="Segnaposto contenuto 2"/>
          <p:cNvSpPr>
            <a:spLocks noGrp="1"/>
          </p:cNvSpPr>
          <p:nvPr>
            <p:ph idx="1"/>
          </p:nvPr>
        </p:nvSpPr>
        <p:spPr>
          <a:xfrm>
            <a:off x="143555" y="1350110"/>
            <a:ext cx="8856889" cy="1832460"/>
          </a:xfrm>
        </p:spPr>
        <p:txBody>
          <a:bodyPr>
            <a:normAutofit fontScale="92500" lnSpcReduction="10000"/>
          </a:bodyPr>
          <a:lstStyle/>
          <a:p>
            <a:r>
              <a:rPr lang="it-IT" sz="2600" dirty="0" smtClean="0"/>
              <a:t>Le strutture fondamentali sembrano essere l’ippocampo e la corteccia che lo circonda (aree implicate nello scambio di info fra l’ippocampo e tutta la corteccia)</a:t>
            </a:r>
          </a:p>
          <a:p>
            <a:r>
              <a:rPr lang="it-IT" sz="2600" dirty="0"/>
              <a:t>La gravità dell’amnesia dovuta a danno </a:t>
            </a:r>
            <a:r>
              <a:rPr lang="it-IT" sz="2600" dirty="0" err="1"/>
              <a:t>temporo</a:t>
            </a:r>
            <a:r>
              <a:rPr lang="it-IT" sz="2600" dirty="0"/>
              <a:t>-mediale è proporzionale all’area danneggiata </a:t>
            </a:r>
            <a:endParaRPr lang="it-IT" sz="2600" dirty="0" smtClean="0"/>
          </a:p>
        </p:txBody>
      </p:sp>
      <p:sp>
        <p:nvSpPr>
          <p:cNvPr id="4" name="Rettangolo 3"/>
          <p:cNvSpPr/>
          <p:nvPr/>
        </p:nvSpPr>
        <p:spPr>
          <a:xfrm>
            <a:off x="296260" y="3231109"/>
            <a:ext cx="8704185" cy="163121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it-IT" sz="2500" dirty="0">
                <a:solidFill>
                  <a:srgbClr val="000000"/>
                </a:solidFill>
                <a:latin typeface="Comic Sans MS"/>
                <a:cs typeface="Comic Sans MS"/>
              </a:rPr>
              <a:t>Il ruolo dell’ippocampo nel consolidamento sembra essere quello di dirigere un sistema di </a:t>
            </a:r>
            <a:r>
              <a:rPr lang="it-IT" sz="2500" dirty="0" smtClean="0">
                <a:solidFill>
                  <a:srgbClr val="000000"/>
                </a:solidFill>
                <a:latin typeface="Comic Sans MS"/>
                <a:cs typeface="Comic Sans MS"/>
              </a:rPr>
              <a:t>riferimenti </a:t>
            </a:r>
            <a:r>
              <a:rPr lang="it-IT" sz="2500" dirty="0">
                <a:solidFill>
                  <a:srgbClr val="000000"/>
                </a:solidFill>
                <a:latin typeface="Comic Sans MS"/>
                <a:cs typeface="Comic Sans MS"/>
              </a:rPr>
              <a:t>crociati, che unisce i diversi aspetti di un ricordo immagazzinati in parti diverse del cervello (</a:t>
            </a:r>
            <a:r>
              <a:rPr lang="it-IT" sz="2500" dirty="0" err="1">
                <a:solidFill>
                  <a:srgbClr val="000000"/>
                </a:solidFill>
                <a:latin typeface="Comic Sans MS"/>
                <a:cs typeface="Comic Sans MS"/>
              </a:rPr>
              <a:t>Squire</a:t>
            </a:r>
            <a:r>
              <a:rPr lang="it-IT" sz="2500" dirty="0">
                <a:solidFill>
                  <a:srgbClr val="000000"/>
                </a:solidFill>
                <a:latin typeface="Comic Sans MS"/>
                <a:cs typeface="Comic Sans MS"/>
              </a:rPr>
              <a:t>, 1992)</a:t>
            </a:r>
          </a:p>
        </p:txBody>
      </p:sp>
      <p:pic>
        <p:nvPicPr>
          <p:cNvPr id="5" name="Immagin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3310" cy="1378083"/>
          </a:xfrm>
          <a:prstGeom prst="rect">
            <a:avLst/>
          </a:prstGeom>
        </p:spPr>
      </p:pic>
    </p:spTree>
    <p:extLst>
      <p:ext uri="{BB962C8B-B14F-4D97-AF65-F5344CB8AC3E}">
        <p14:creationId xmlns:p14="http://schemas.microsoft.com/office/powerpoint/2010/main" val="743405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Il ricordo di </a:t>
            </a:r>
            <a:r>
              <a:rPr lang="it-IT" dirty="0" err="1" smtClean="0">
                <a:solidFill>
                  <a:srgbClr val="FFFF00"/>
                </a:solidFill>
              </a:rPr>
              <a:t>Piaget</a:t>
            </a:r>
            <a:r>
              <a:rPr lang="it-IT" dirty="0" smtClean="0">
                <a:solidFill>
                  <a:srgbClr val="FFFF00"/>
                </a:solidFill>
              </a:rPr>
              <a:t> (1896-1980)</a:t>
            </a:r>
            <a:endParaRPr lang="it-IT" dirty="0">
              <a:solidFill>
                <a:srgbClr val="FFFF00"/>
              </a:solidFill>
            </a:endParaRPr>
          </a:p>
        </p:txBody>
      </p:sp>
      <p:sp>
        <p:nvSpPr>
          <p:cNvPr id="3" name="Segnaposto contenuto 2"/>
          <p:cNvSpPr>
            <a:spLocks noGrp="1"/>
          </p:cNvSpPr>
          <p:nvPr>
            <p:ph idx="1"/>
          </p:nvPr>
        </p:nvSpPr>
        <p:spPr>
          <a:xfrm>
            <a:off x="2128721" y="1044700"/>
            <a:ext cx="6871724" cy="3970329"/>
          </a:xfrm>
        </p:spPr>
        <p:txBody>
          <a:bodyPr>
            <a:normAutofit fontScale="77500" lnSpcReduction="20000"/>
          </a:bodyPr>
          <a:lstStyle/>
          <a:p>
            <a:pPr marL="0" indent="0">
              <a:buNone/>
            </a:pPr>
            <a:r>
              <a:rPr lang="it-IT" i="1" dirty="0" smtClean="0">
                <a:solidFill>
                  <a:srgbClr val="CCFF66"/>
                </a:solidFill>
              </a:rPr>
              <a:t>Uno dei miei primi ricordi dovrebbe risalire al mio secondo anno di età. Posso ancora vedere chiaramente la seguente scena, in cui ho creduto fino a circa 15 anni. Ero seduto nel passeggino, che la mia baby-sitter spingeva lungo gli Champs-Elysées, quando un uomo tentò di rapirmi. Fui trattenuto dalla cintura chiusa intorno ai miei fianchi, mentre la baby-sitter tentava di interporsi tra me e il malvivente. Questo le provocò diverse abrasioni cutanee, e posso ancora vedere vagamente quelle sul suo viso. Quindi si formò una piccola folla intorno a noi, arrivò un poliziotto con la mantellina e un manganello bianco, e il rapitore se la diede a gambe. Posso ancora rivedere l’intera scena e persino collocarla vicino alla fermata della metropolitana. </a:t>
            </a:r>
            <a:endParaRPr lang="it-IT" i="1" dirty="0">
              <a:solidFill>
                <a:srgbClr val="CCFF66"/>
              </a:solidFill>
            </a:endParaRPr>
          </a:p>
        </p:txBody>
      </p:sp>
      <p:pic>
        <p:nvPicPr>
          <p:cNvPr id="4" name="Immagine 3"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6585"/>
            <a:ext cx="2073610" cy="3487980"/>
          </a:xfrm>
          <a:prstGeom prst="rect">
            <a:avLst/>
          </a:prstGeom>
        </p:spPr>
      </p:pic>
    </p:spTree>
    <p:extLst>
      <p:ext uri="{BB962C8B-B14F-4D97-AF65-F5344CB8AC3E}">
        <p14:creationId xmlns:p14="http://schemas.microsoft.com/office/powerpoint/2010/main" val="140315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FF00"/>
                </a:solidFill>
              </a:rPr>
              <a:t>Il ricordo di </a:t>
            </a:r>
            <a:r>
              <a:rPr lang="it-IT" dirty="0" err="1" smtClean="0">
                <a:solidFill>
                  <a:srgbClr val="FFFF00"/>
                </a:solidFill>
              </a:rPr>
              <a:t>Piaget</a:t>
            </a:r>
            <a:r>
              <a:rPr lang="it-IT" dirty="0" smtClean="0">
                <a:solidFill>
                  <a:srgbClr val="FFFF00"/>
                </a:solidFill>
              </a:rPr>
              <a:t> (2)</a:t>
            </a:r>
            <a:endParaRPr lang="it-IT" dirty="0">
              <a:solidFill>
                <a:srgbClr val="FFFF00"/>
              </a:solidFill>
            </a:endParaRPr>
          </a:p>
        </p:txBody>
      </p:sp>
      <p:sp>
        <p:nvSpPr>
          <p:cNvPr id="3" name="Segnaposto contenuto 2"/>
          <p:cNvSpPr>
            <a:spLocks noGrp="1"/>
          </p:cNvSpPr>
          <p:nvPr>
            <p:ph idx="1"/>
          </p:nvPr>
        </p:nvSpPr>
        <p:spPr>
          <a:xfrm>
            <a:off x="1823310" y="891995"/>
            <a:ext cx="7177135" cy="3358356"/>
          </a:xfrm>
        </p:spPr>
        <p:txBody>
          <a:bodyPr>
            <a:noAutofit/>
          </a:bodyPr>
          <a:lstStyle/>
          <a:p>
            <a:pPr marL="0" indent="0">
              <a:buNone/>
            </a:pPr>
            <a:r>
              <a:rPr lang="it-IT" sz="2400" i="1" dirty="0" smtClean="0">
                <a:solidFill>
                  <a:srgbClr val="66CCFF"/>
                </a:solidFill>
              </a:rPr>
              <a:t>Quando avevo circa 15 anni, i miei genitori ricevettero una lettera dalla mia precedente baby-sitter, in cui la donna diceva di essere </a:t>
            </a:r>
            <a:r>
              <a:rPr lang="it-IT" sz="2400" i="1" dirty="0">
                <a:solidFill>
                  <a:srgbClr val="66CCFF"/>
                </a:solidFill>
              </a:rPr>
              <a:t>e</a:t>
            </a:r>
            <a:r>
              <a:rPr lang="it-IT" sz="2400" i="1" dirty="0" smtClean="0">
                <a:solidFill>
                  <a:srgbClr val="66CCFF"/>
                </a:solidFill>
              </a:rPr>
              <a:t>ntrata nell’Esercito della Salvezza. Desiderava confessare i suoi errori passati, e in particolare restituire l’orologio che aveva ricevuto come ricompensa per avermi salvato dal rapitore. Si era inventata l’intera storia, procurandosi da sola le abrasioni. Di conseguenza, io devo aver sentito il racconto di questa storia, cui i miei genitori credevano, e devo averla proiettata nel passato sotto forma di memoria. </a:t>
            </a:r>
            <a:endParaRPr lang="it-IT" sz="2400" i="1" dirty="0">
              <a:solidFill>
                <a:srgbClr val="66CCFF"/>
              </a:solidFill>
            </a:endParaRPr>
          </a:p>
        </p:txBody>
      </p:sp>
    </p:spTree>
    <p:extLst>
      <p:ext uri="{BB962C8B-B14F-4D97-AF65-F5344CB8AC3E}">
        <p14:creationId xmlns:p14="http://schemas.microsoft.com/office/powerpoint/2010/main" val="2480597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smtClean="0">
                <a:solidFill>
                  <a:srgbClr val="FFFF00"/>
                </a:solidFill>
              </a:rPr>
              <a:t>Memoria come processo costruttivo e ricostruttivo</a:t>
            </a:r>
            <a:endParaRPr lang="it-IT" dirty="0">
              <a:solidFill>
                <a:srgbClr val="FFFF00"/>
              </a:solidFill>
            </a:endParaRPr>
          </a:p>
        </p:txBody>
      </p:sp>
      <p:sp>
        <p:nvSpPr>
          <p:cNvPr id="3" name="Segnaposto contenuto 2"/>
          <p:cNvSpPr>
            <a:spLocks noGrp="1"/>
          </p:cNvSpPr>
          <p:nvPr>
            <p:ph idx="1"/>
          </p:nvPr>
        </p:nvSpPr>
        <p:spPr/>
        <p:txBody>
          <a:bodyPr/>
          <a:lstStyle/>
          <a:p>
            <a:pPr marL="0" indent="0" algn="ctr">
              <a:buNone/>
            </a:pPr>
            <a:r>
              <a:rPr lang="it-IT" b="1" dirty="0" smtClean="0"/>
              <a:t>La memoria può divergere molto dalla realtà da cui origina, sia nel momento in cui si forma (</a:t>
            </a:r>
            <a:r>
              <a:rPr lang="it-IT" b="1" i="1" dirty="0" smtClean="0">
                <a:solidFill>
                  <a:srgbClr val="FF0080"/>
                </a:solidFill>
              </a:rPr>
              <a:t>processo costruttivo</a:t>
            </a:r>
            <a:r>
              <a:rPr lang="it-IT" b="1" dirty="0" smtClean="0"/>
              <a:t>) che quando viene rievocata (</a:t>
            </a:r>
            <a:r>
              <a:rPr lang="it-IT" b="1" i="1" dirty="0" smtClean="0">
                <a:solidFill>
                  <a:srgbClr val="00FFFF"/>
                </a:solidFill>
              </a:rPr>
              <a:t>processo ricostruttivo</a:t>
            </a:r>
            <a:r>
              <a:rPr lang="it-IT" b="1" dirty="0" smtClean="0"/>
              <a:t>) </a:t>
            </a:r>
            <a:endParaRPr lang="it-IT" b="1" dirty="0"/>
          </a:p>
        </p:txBody>
      </p:sp>
    </p:spTree>
    <p:extLst>
      <p:ext uri="{BB962C8B-B14F-4D97-AF65-F5344CB8AC3E}">
        <p14:creationId xmlns:p14="http://schemas.microsoft.com/office/powerpoint/2010/main" val="3835917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Processi costruttivi nella codifica</a:t>
            </a:r>
            <a:endParaRPr lang="it-IT" dirty="0">
              <a:solidFill>
                <a:srgbClr val="FFFF00"/>
              </a:solidFill>
            </a:endParaRPr>
          </a:p>
        </p:txBody>
      </p:sp>
      <p:sp>
        <p:nvSpPr>
          <p:cNvPr id="3" name="Segnaposto contenuto 2"/>
          <p:cNvSpPr>
            <a:spLocks noGrp="1"/>
          </p:cNvSpPr>
          <p:nvPr>
            <p:ph idx="1"/>
          </p:nvPr>
        </p:nvSpPr>
        <p:spPr/>
        <p:txBody>
          <a:bodyPr/>
          <a:lstStyle/>
          <a:p>
            <a:r>
              <a:rPr lang="it-IT" dirty="0">
                <a:solidFill>
                  <a:srgbClr val="FF6600"/>
                </a:solidFill>
              </a:rPr>
              <a:t>p</a:t>
            </a:r>
            <a:r>
              <a:rPr lang="it-IT" dirty="0" smtClean="0">
                <a:solidFill>
                  <a:srgbClr val="FF6600"/>
                </a:solidFill>
              </a:rPr>
              <a:t>ercezione influenzata dalle aspettative </a:t>
            </a:r>
            <a:r>
              <a:rPr lang="it-IT" dirty="0" smtClean="0"/>
              <a:t>(processi top-down)</a:t>
            </a:r>
          </a:p>
          <a:p>
            <a:r>
              <a:rPr lang="it-IT" dirty="0">
                <a:solidFill>
                  <a:srgbClr val="FFFF00"/>
                </a:solidFill>
              </a:rPr>
              <a:t>g</a:t>
            </a:r>
            <a:r>
              <a:rPr lang="it-IT" dirty="0" smtClean="0">
                <a:solidFill>
                  <a:srgbClr val="FFFF00"/>
                </a:solidFill>
              </a:rPr>
              <a:t>enerazione di inferenze </a:t>
            </a:r>
            <a:r>
              <a:rPr lang="it-IT" dirty="0" smtClean="0"/>
              <a:t>durante la codifica </a:t>
            </a:r>
            <a:endParaRPr lang="it-IT" dirty="0"/>
          </a:p>
        </p:txBody>
      </p:sp>
    </p:spTree>
    <p:extLst>
      <p:ext uri="{BB962C8B-B14F-4D97-AF65-F5344CB8AC3E}">
        <p14:creationId xmlns:p14="http://schemas.microsoft.com/office/powerpoint/2010/main" val="371232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3310" y="128470"/>
            <a:ext cx="7024430" cy="572644"/>
          </a:xfrm>
        </p:spPr>
        <p:txBody>
          <a:bodyPr>
            <a:normAutofit fontScale="90000"/>
          </a:bodyPr>
          <a:lstStyle/>
          <a:p>
            <a:r>
              <a:rPr lang="it-IT" dirty="0" smtClean="0">
                <a:solidFill>
                  <a:srgbClr val="FFFF00"/>
                </a:solidFill>
              </a:rPr>
              <a:t>Esempio di generazione di inferenze (</a:t>
            </a:r>
            <a:r>
              <a:rPr lang="it-IT" dirty="0" err="1" smtClean="0">
                <a:solidFill>
                  <a:srgbClr val="FFFF00"/>
                </a:solidFill>
              </a:rPr>
              <a:t>Seifert</a:t>
            </a:r>
            <a:r>
              <a:rPr lang="it-IT" dirty="0" smtClean="0">
                <a:solidFill>
                  <a:srgbClr val="FFFF00"/>
                </a:solidFill>
              </a:rPr>
              <a:t> et al., 1985)</a:t>
            </a:r>
            <a:endParaRPr lang="it-IT" dirty="0">
              <a:solidFill>
                <a:srgbClr val="FFFF00"/>
              </a:solidFill>
            </a:endParaRPr>
          </a:p>
        </p:txBody>
      </p:sp>
      <p:sp>
        <p:nvSpPr>
          <p:cNvPr id="5" name="Content Placeholder 4"/>
          <p:cNvSpPr>
            <a:spLocks noGrp="1"/>
          </p:cNvSpPr>
          <p:nvPr>
            <p:ph idx="1"/>
          </p:nvPr>
        </p:nvSpPr>
        <p:spPr>
          <a:xfrm>
            <a:off x="2128721" y="1044700"/>
            <a:ext cx="6566314" cy="2290575"/>
          </a:xfrm>
        </p:spPr>
        <p:txBody>
          <a:bodyPr>
            <a:normAutofit/>
          </a:bodyPr>
          <a:lstStyle/>
          <a:p>
            <a:r>
              <a:rPr lang="it-IT" i="1" dirty="0" smtClean="0"/>
              <a:t>Provo è un pittoresco regno della Francia</a:t>
            </a:r>
          </a:p>
          <a:p>
            <a:r>
              <a:rPr lang="it-IT" i="1" dirty="0" err="1" smtClean="0"/>
              <a:t>Corman</a:t>
            </a:r>
            <a:r>
              <a:rPr lang="it-IT" i="1" dirty="0" smtClean="0"/>
              <a:t> era l’erede al trono di Provo</a:t>
            </a:r>
          </a:p>
          <a:p>
            <a:r>
              <a:rPr lang="it-IT" i="1" dirty="0" smtClean="0"/>
              <a:t>Era davvero stanco di aspettare</a:t>
            </a:r>
          </a:p>
          <a:p>
            <a:r>
              <a:rPr lang="it-IT" i="1" dirty="0" smtClean="0"/>
              <a:t>Pensò che l’arsenico avrebbe funzionato </a:t>
            </a:r>
          </a:p>
          <a:p>
            <a:endParaRPr lang="it-IT" dirty="0" smtClean="0"/>
          </a:p>
        </p:txBody>
      </p:sp>
      <p:sp>
        <p:nvSpPr>
          <p:cNvPr id="2" name="CasellaDiTesto 1"/>
          <p:cNvSpPr txBox="1"/>
          <p:nvPr/>
        </p:nvSpPr>
        <p:spPr>
          <a:xfrm>
            <a:off x="1976015" y="3420508"/>
            <a:ext cx="6566315" cy="892552"/>
          </a:xfrm>
          <a:prstGeom prst="rect">
            <a:avLst/>
          </a:prstGeom>
          <a:noFill/>
        </p:spPr>
        <p:txBody>
          <a:bodyPr wrap="square" rtlCol="0">
            <a:spAutoFit/>
          </a:bodyPr>
          <a:lstStyle/>
          <a:p>
            <a:r>
              <a:rPr lang="it-IT" sz="2600" dirty="0" smtClean="0">
                <a:solidFill>
                  <a:srgbClr val="00FFFF"/>
                </a:solidFill>
              </a:rPr>
              <a:t>Leggendo queste frasi, i soggetti sviluppano una serie di inferenze.</a:t>
            </a:r>
            <a:endParaRPr lang="it-IT" sz="2600" dirty="0">
              <a:solidFill>
                <a:srgbClr val="00FFFF"/>
              </a:solidFill>
            </a:endParaRPr>
          </a:p>
        </p:txBody>
      </p:sp>
    </p:spTree>
    <p:extLst>
      <p:ext uri="{BB962C8B-B14F-4D97-AF65-F5344CB8AC3E}">
        <p14:creationId xmlns:p14="http://schemas.microsoft.com/office/powerpoint/2010/main" val="4034660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3310" y="128470"/>
            <a:ext cx="7024430" cy="572644"/>
          </a:xfrm>
        </p:spPr>
        <p:txBody>
          <a:bodyPr>
            <a:normAutofit fontScale="90000"/>
          </a:bodyPr>
          <a:lstStyle/>
          <a:p>
            <a:r>
              <a:rPr lang="it-IT" dirty="0" smtClean="0">
                <a:solidFill>
                  <a:srgbClr val="FFFF00"/>
                </a:solidFill>
              </a:rPr>
              <a:t>Esempio di generazione di inferenze (</a:t>
            </a:r>
            <a:r>
              <a:rPr lang="it-IT" dirty="0" err="1" smtClean="0">
                <a:solidFill>
                  <a:srgbClr val="FFFF00"/>
                </a:solidFill>
              </a:rPr>
              <a:t>Seifert</a:t>
            </a:r>
            <a:r>
              <a:rPr lang="it-IT" dirty="0" smtClean="0">
                <a:solidFill>
                  <a:srgbClr val="FFFF00"/>
                </a:solidFill>
              </a:rPr>
              <a:t> et al., 1985) (2)</a:t>
            </a:r>
            <a:endParaRPr lang="it-IT" dirty="0">
              <a:solidFill>
                <a:srgbClr val="FFFF00"/>
              </a:solidFill>
            </a:endParaRPr>
          </a:p>
        </p:txBody>
      </p:sp>
      <p:sp>
        <p:nvSpPr>
          <p:cNvPr id="2" name="CasellaDiTesto 1"/>
          <p:cNvSpPr txBox="1"/>
          <p:nvPr/>
        </p:nvSpPr>
        <p:spPr>
          <a:xfrm>
            <a:off x="2128720" y="1197405"/>
            <a:ext cx="6251755" cy="1692771"/>
          </a:xfrm>
          <a:prstGeom prst="rect">
            <a:avLst/>
          </a:prstGeom>
          <a:noFill/>
        </p:spPr>
        <p:txBody>
          <a:bodyPr wrap="square" rtlCol="0">
            <a:spAutoFit/>
          </a:bodyPr>
          <a:lstStyle/>
          <a:p>
            <a:r>
              <a:rPr lang="it-IT" sz="2600" dirty="0" smtClean="0">
                <a:solidFill>
                  <a:schemeClr val="bg1"/>
                </a:solidFill>
              </a:rPr>
              <a:t>Quando la memoria delle frasi era in seguito testata, i soggetti avevano difficoltà a distinguere le frasi effettivamente presentate da quelle contenenti inferenze.</a:t>
            </a:r>
            <a:endParaRPr lang="it-IT" sz="2600" dirty="0">
              <a:solidFill>
                <a:schemeClr val="bg1"/>
              </a:solidFill>
            </a:endParaRPr>
          </a:p>
        </p:txBody>
      </p:sp>
      <p:sp>
        <p:nvSpPr>
          <p:cNvPr id="7" name="CasellaDiTesto 6"/>
          <p:cNvSpPr txBox="1"/>
          <p:nvPr/>
        </p:nvSpPr>
        <p:spPr>
          <a:xfrm>
            <a:off x="2586836" y="3182570"/>
            <a:ext cx="5802790" cy="129266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it-IT" sz="2600" dirty="0" smtClean="0">
                <a:solidFill>
                  <a:srgbClr val="00FF00"/>
                </a:solidFill>
                <a:latin typeface="Comic Sans MS"/>
                <a:cs typeface="Comic Sans MS"/>
              </a:rPr>
              <a:t>Ci è difficile distinguere ciò che abbiamo realmente esperito da ciò che vi abbiamo aggiunto! </a:t>
            </a:r>
            <a:endParaRPr lang="it-IT" sz="2600" dirty="0">
              <a:solidFill>
                <a:srgbClr val="00FF00"/>
              </a:solidFill>
              <a:latin typeface="Comic Sans MS"/>
              <a:cs typeface="Comic Sans MS"/>
            </a:endParaRPr>
          </a:p>
        </p:txBody>
      </p:sp>
    </p:spTree>
    <p:extLst>
      <p:ext uri="{BB962C8B-B14F-4D97-AF65-F5344CB8AC3E}">
        <p14:creationId xmlns:p14="http://schemas.microsoft.com/office/powerpoint/2010/main" val="19115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t-IT" dirty="0" smtClean="0">
                <a:solidFill>
                  <a:srgbClr val="FFFF00"/>
                </a:solidFill>
              </a:rPr>
              <a:t>Processi ricostruttivi nel recupero</a:t>
            </a:r>
            <a:endParaRPr lang="it-IT" dirty="0">
              <a:solidFill>
                <a:srgbClr val="FFFF00"/>
              </a:solidFill>
            </a:endParaRPr>
          </a:p>
        </p:txBody>
      </p:sp>
      <p:sp>
        <p:nvSpPr>
          <p:cNvPr id="5" name="Content Placeholder 4"/>
          <p:cNvSpPr>
            <a:spLocks noGrp="1"/>
          </p:cNvSpPr>
          <p:nvPr>
            <p:ph idx="1"/>
          </p:nvPr>
        </p:nvSpPr>
        <p:spPr>
          <a:xfrm>
            <a:off x="1670605" y="891995"/>
            <a:ext cx="7329840" cy="3664921"/>
          </a:xfrm>
        </p:spPr>
        <p:txBody>
          <a:bodyPr>
            <a:noAutofit/>
          </a:bodyPr>
          <a:lstStyle/>
          <a:p>
            <a:r>
              <a:rPr lang="it-IT" sz="2200" dirty="0" smtClean="0"/>
              <a:t>La memoria può essere vista come un </a:t>
            </a:r>
            <a:r>
              <a:rPr lang="it-IT" sz="2200" i="1" dirty="0" smtClean="0"/>
              <a:t>archivio di documenti contenente del materiale su cui stiamo lavorando </a:t>
            </a:r>
            <a:r>
              <a:rPr lang="it-IT" sz="2200" dirty="0" smtClean="0"/>
              <a:t>(es. il materiale per un racconto che stiamo scrivendo – appunti, foto, brani incompleti, ecc</a:t>
            </a:r>
            <a:r>
              <a:rPr lang="it-IT" sz="2200" dirty="0"/>
              <a:t>.</a:t>
            </a:r>
            <a:r>
              <a:rPr lang="it-IT" sz="2200" dirty="0" smtClean="0"/>
              <a:t>). </a:t>
            </a:r>
            <a:r>
              <a:rPr lang="it-IT" sz="2200" dirty="0" smtClean="0">
                <a:solidFill>
                  <a:srgbClr val="FFFF00"/>
                </a:solidFill>
              </a:rPr>
              <a:t>Ogni volta che apriamo l’archivio, modifichiamo in qualche modo il suo contenuto col progredire del lavoro. </a:t>
            </a:r>
          </a:p>
          <a:p>
            <a:r>
              <a:rPr lang="it-IT" sz="2200" dirty="0" smtClean="0">
                <a:solidFill>
                  <a:srgbClr val="00FF00"/>
                </a:solidFill>
              </a:rPr>
              <a:t>Ogni volta che rivisitiamo dei ricordi, quei ricordi in qualche modo si modificano</a:t>
            </a:r>
            <a:r>
              <a:rPr lang="it-IT" sz="2200" dirty="0" smtClean="0"/>
              <a:t>: come accade durante la formazione originale dei ricordi, possiamo immagazzinare inferenze come parte del ricordo, eliminare info che ci appaiono insensate alla luce di nuovi fatti appresi dopo, aggiungere nuove info suggerite da altri. </a:t>
            </a:r>
          </a:p>
        </p:txBody>
      </p:sp>
    </p:spTree>
    <p:extLst>
      <p:ext uri="{BB962C8B-B14F-4D97-AF65-F5344CB8AC3E}">
        <p14:creationId xmlns:p14="http://schemas.microsoft.com/office/powerpoint/2010/main" val="1180323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t-IT" dirty="0" smtClean="0">
                <a:solidFill>
                  <a:srgbClr val="FFFF00"/>
                </a:solidFill>
              </a:rPr>
              <a:t>Inferenze nel recupero</a:t>
            </a:r>
            <a:endParaRPr lang="it-IT" dirty="0">
              <a:solidFill>
                <a:srgbClr val="FFFF00"/>
              </a:solidFill>
            </a:endParaRPr>
          </a:p>
        </p:txBody>
      </p:sp>
      <p:sp>
        <p:nvSpPr>
          <p:cNvPr id="5" name="Content Placeholder 4"/>
          <p:cNvSpPr>
            <a:spLocks noGrp="1"/>
          </p:cNvSpPr>
          <p:nvPr>
            <p:ph idx="1"/>
          </p:nvPr>
        </p:nvSpPr>
        <p:spPr>
          <a:xfrm>
            <a:off x="3350360" y="1350110"/>
            <a:ext cx="5802790" cy="3664920"/>
          </a:xfrm>
        </p:spPr>
        <p:txBody>
          <a:bodyPr>
            <a:normAutofit fontScale="92500" lnSpcReduction="20000"/>
          </a:bodyPr>
          <a:lstStyle/>
          <a:p>
            <a:r>
              <a:rPr lang="it-IT" dirty="0" smtClean="0"/>
              <a:t>I soggetti osservano una sequenza di diapositive che illustra un’attività comune come fare la spesa – nella sequenza compaiono alcune situazioni insolite (es. arance sparpagliate sul pavimento del supermercato)</a:t>
            </a:r>
          </a:p>
          <a:p>
            <a:r>
              <a:rPr lang="it-IT" dirty="0" smtClean="0"/>
              <a:t>In seguito gli osservatori affermano con sicurezza di aver visto una diapositiva che indica la causa di questa situazione (es. una donna che estrae un’arancia dalla base della pila)</a:t>
            </a:r>
          </a:p>
        </p:txBody>
      </p:sp>
      <p:pic>
        <p:nvPicPr>
          <p:cNvPr id="3" name="Immagine 2"/>
          <p:cNvPicPr>
            <a:picLocks noChangeAspect="1"/>
          </p:cNvPicPr>
          <p:nvPr/>
        </p:nvPicPr>
        <p:blipFill>
          <a:blip r:embed="rId2"/>
          <a:stretch>
            <a:fillRect/>
          </a:stretch>
        </p:blipFill>
        <p:spPr>
          <a:xfrm>
            <a:off x="0" y="1655520"/>
            <a:ext cx="3213710" cy="2299526"/>
          </a:xfrm>
          <a:prstGeom prst="rect">
            <a:avLst/>
          </a:prstGeom>
        </p:spPr>
      </p:pic>
      <p:sp>
        <p:nvSpPr>
          <p:cNvPr id="6" name="CasellaDiTesto 5"/>
          <p:cNvSpPr txBox="1"/>
          <p:nvPr/>
        </p:nvSpPr>
        <p:spPr>
          <a:xfrm>
            <a:off x="1976015" y="891995"/>
            <a:ext cx="3602105" cy="492443"/>
          </a:xfrm>
          <a:prstGeom prst="rect">
            <a:avLst/>
          </a:prstGeom>
          <a:noFill/>
        </p:spPr>
        <p:txBody>
          <a:bodyPr wrap="none" rtlCol="0">
            <a:spAutoFit/>
          </a:bodyPr>
          <a:lstStyle/>
          <a:p>
            <a:r>
              <a:rPr lang="it-IT" sz="2600" dirty="0" err="1" smtClean="0">
                <a:solidFill>
                  <a:srgbClr val="FFFF00"/>
                </a:solidFill>
              </a:rPr>
              <a:t>Hannigan</a:t>
            </a:r>
            <a:r>
              <a:rPr lang="it-IT" sz="2600" dirty="0" smtClean="0">
                <a:solidFill>
                  <a:srgbClr val="FFFF00"/>
                </a:solidFill>
              </a:rPr>
              <a:t> &amp; </a:t>
            </a:r>
            <a:r>
              <a:rPr lang="it-IT" sz="2600" dirty="0" err="1" smtClean="0">
                <a:solidFill>
                  <a:srgbClr val="FFFF00"/>
                </a:solidFill>
              </a:rPr>
              <a:t>Reinitz</a:t>
            </a:r>
            <a:r>
              <a:rPr lang="it-IT" sz="2600" dirty="0" smtClean="0">
                <a:solidFill>
                  <a:srgbClr val="FFFF00"/>
                </a:solidFill>
              </a:rPr>
              <a:t>, 2001</a:t>
            </a:r>
            <a:endParaRPr lang="it-IT" sz="2600" dirty="0">
              <a:solidFill>
                <a:srgbClr val="FFFF00"/>
              </a:solidFill>
            </a:endParaRPr>
          </a:p>
        </p:txBody>
      </p:sp>
    </p:spTree>
    <p:extLst>
      <p:ext uri="{BB962C8B-B14F-4D97-AF65-F5344CB8AC3E}">
        <p14:creationId xmlns:p14="http://schemas.microsoft.com/office/powerpoint/2010/main" val="3847187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it-IT" dirty="0" smtClean="0">
                <a:solidFill>
                  <a:srgbClr val="FFFF00"/>
                </a:solidFill>
              </a:rPr>
              <a:t>Inferenze basate sugli schemi</a:t>
            </a:r>
            <a:endParaRPr lang="it-IT" dirty="0">
              <a:solidFill>
                <a:srgbClr val="FFFF00"/>
              </a:solidFill>
            </a:endParaRPr>
          </a:p>
        </p:txBody>
      </p:sp>
      <p:sp>
        <p:nvSpPr>
          <p:cNvPr id="5" name="Content Placeholder 4"/>
          <p:cNvSpPr>
            <a:spLocks noGrp="1"/>
          </p:cNvSpPr>
          <p:nvPr>
            <p:ph idx="1"/>
          </p:nvPr>
        </p:nvSpPr>
        <p:spPr>
          <a:xfrm>
            <a:off x="1823310" y="1044701"/>
            <a:ext cx="7320690" cy="2290574"/>
          </a:xfrm>
        </p:spPr>
        <p:txBody>
          <a:bodyPr>
            <a:normAutofit fontScale="85000" lnSpcReduction="20000"/>
          </a:bodyPr>
          <a:lstStyle/>
          <a:p>
            <a:pPr marL="0" indent="0">
              <a:buNone/>
            </a:pPr>
            <a:r>
              <a:rPr lang="it-IT" dirty="0" smtClean="0">
                <a:latin typeface="Comic Sans MS"/>
                <a:cs typeface="Comic Sans MS"/>
              </a:rPr>
              <a:t>Le inferenze possono essere costruite anche sulla base di </a:t>
            </a:r>
            <a:r>
              <a:rPr lang="it-IT" b="1" i="1" dirty="0" smtClean="0">
                <a:solidFill>
                  <a:srgbClr val="00FF00"/>
                </a:solidFill>
                <a:latin typeface="Comic Sans MS"/>
                <a:cs typeface="Comic Sans MS"/>
              </a:rPr>
              <a:t>schemi</a:t>
            </a:r>
            <a:r>
              <a:rPr lang="it-IT" dirty="0" smtClean="0">
                <a:solidFill>
                  <a:srgbClr val="00FF00"/>
                </a:solidFill>
                <a:latin typeface="Comic Sans MS"/>
                <a:cs typeface="Comic Sans MS"/>
              </a:rPr>
              <a:t> </a:t>
            </a:r>
            <a:r>
              <a:rPr lang="it-IT" dirty="0" smtClean="0">
                <a:latin typeface="Comic Sans MS"/>
                <a:cs typeface="Comic Sans MS"/>
              </a:rPr>
              <a:t>(rappresentazioni mentali di una classe di persone, oggetti, eventi o situazioni) </a:t>
            </a:r>
          </a:p>
          <a:p>
            <a:r>
              <a:rPr lang="it-IT" dirty="0" smtClean="0">
                <a:latin typeface="Comic Sans MS"/>
                <a:cs typeface="Comic Sans MS"/>
              </a:rPr>
              <a:t>Es. stereotipi come “gli italiani” “i calciatori”, “le donne”</a:t>
            </a:r>
          </a:p>
          <a:p>
            <a:r>
              <a:rPr lang="it-IT" dirty="0" smtClean="0">
                <a:latin typeface="Comic Sans MS"/>
                <a:cs typeface="Comic Sans MS"/>
              </a:rPr>
              <a:t>Es. conoscenza su come comportarsi in certe situazioni</a:t>
            </a:r>
          </a:p>
        </p:txBody>
      </p:sp>
      <p:sp>
        <p:nvSpPr>
          <p:cNvPr id="2" name="CasellaDiTesto 1"/>
          <p:cNvSpPr txBox="1"/>
          <p:nvPr/>
        </p:nvSpPr>
        <p:spPr>
          <a:xfrm>
            <a:off x="1976015" y="3383814"/>
            <a:ext cx="7024430" cy="1631216"/>
          </a:xfrm>
          <a:prstGeom prst="rect">
            <a:avLst/>
          </a:prstGeom>
          <a:noFill/>
        </p:spPr>
        <p:txBody>
          <a:bodyPr wrap="square" rtlCol="0">
            <a:spAutoFit/>
          </a:bodyPr>
          <a:lstStyle/>
          <a:p>
            <a:r>
              <a:rPr lang="it-IT" sz="2000" dirty="0" smtClean="0">
                <a:solidFill>
                  <a:srgbClr val="00FFFF"/>
                </a:solidFill>
              </a:rPr>
              <a:t>Percepire e pensare in termini di schemi  ci permette di elaborare in modo rapido ed economico grandi quantità di info. Invece di dover osservare e ricordare tutti i dettagli di uno stimolo nuovo, possiamo solo  notare che è simile a uno schema già presente in memoria e quindi codificarne solo gli aspetti distintivi.</a:t>
            </a:r>
            <a:endParaRPr lang="it-IT" sz="2000" dirty="0">
              <a:solidFill>
                <a:srgbClr val="00FFFF"/>
              </a:solidFill>
            </a:endParaRPr>
          </a:p>
        </p:txBody>
      </p:sp>
    </p:spTree>
    <p:extLst>
      <p:ext uri="{BB962C8B-B14F-4D97-AF65-F5344CB8AC3E}">
        <p14:creationId xmlns:p14="http://schemas.microsoft.com/office/powerpoint/2010/main" val="3607806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solidFill>
                  <a:srgbClr val="FFFF00"/>
                </a:solidFill>
              </a:rPr>
              <a:t>Bartlett</a:t>
            </a:r>
            <a:endParaRPr lang="it-IT" dirty="0">
              <a:solidFill>
                <a:srgbClr val="FFFF00"/>
              </a:solidFill>
            </a:endParaRPr>
          </a:p>
        </p:txBody>
      </p:sp>
      <p:sp>
        <p:nvSpPr>
          <p:cNvPr id="3" name="Segnaposto contenuto 2"/>
          <p:cNvSpPr>
            <a:spLocks noGrp="1"/>
          </p:cNvSpPr>
          <p:nvPr>
            <p:ph idx="1"/>
          </p:nvPr>
        </p:nvSpPr>
        <p:spPr/>
        <p:txBody>
          <a:bodyPr>
            <a:normAutofit lnSpcReduction="10000"/>
          </a:bodyPr>
          <a:lstStyle/>
          <a:p>
            <a:pPr marL="0" indent="0">
              <a:buNone/>
            </a:pPr>
            <a:r>
              <a:rPr lang="it-IT" dirty="0" err="1" smtClean="0">
                <a:solidFill>
                  <a:srgbClr val="00FF80"/>
                </a:solidFill>
                <a:latin typeface="Chalkboard"/>
                <a:cs typeface="Chalkboard"/>
              </a:rPr>
              <a:t>Bartlett</a:t>
            </a:r>
            <a:r>
              <a:rPr lang="it-IT" dirty="0" smtClean="0">
                <a:solidFill>
                  <a:srgbClr val="00FF80"/>
                </a:solidFill>
                <a:latin typeface="Chalkboard"/>
                <a:cs typeface="Chalkboard"/>
              </a:rPr>
              <a:t> (1932) fu il primo psicologo a studiare gli schemi</a:t>
            </a:r>
          </a:p>
          <a:p>
            <a:r>
              <a:rPr lang="it-IT" dirty="0" smtClean="0"/>
              <a:t>Criticava le ricerche sulla memoria condotte con materiale privo di senso (liste di sillabe, parole)  che impedivano di studiare il ruolo della semantica</a:t>
            </a:r>
          </a:p>
          <a:p>
            <a:r>
              <a:rPr lang="it-IT" dirty="0" smtClean="0"/>
              <a:t>Introdusse uno studio più ecologico della memoria </a:t>
            </a:r>
            <a:endParaRPr lang="it-IT" dirty="0"/>
          </a:p>
        </p:txBody>
      </p:sp>
      <p:pic>
        <p:nvPicPr>
          <p:cNvPr id="4" name="Picture 4" descr="bartle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350110"/>
            <a:ext cx="1933575" cy="2684462"/>
          </a:xfrm>
          <a:prstGeom prst="rect">
            <a:avLst/>
          </a:prstGeom>
          <a:ln w="38100">
            <a:solidFill>
              <a:schemeClr val="tx1"/>
            </a:solidFill>
            <a:miter lim="800000"/>
            <a:headEnd/>
            <a:tailEnd/>
          </a:ln>
        </p:spPr>
      </p:pic>
    </p:spTree>
    <p:extLst>
      <p:ext uri="{BB962C8B-B14F-4D97-AF65-F5344CB8AC3E}">
        <p14:creationId xmlns:p14="http://schemas.microsoft.com/office/powerpoint/2010/main" val="2457044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Amnesia infantile</a:t>
            </a:r>
            <a:endParaRPr lang="it-IT" dirty="0"/>
          </a:p>
        </p:txBody>
      </p:sp>
      <p:sp>
        <p:nvSpPr>
          <p:cNvPr id="3" name="Segnaposto contenuto 2"/>
          <p:cNvSpPr>
            <a:spLocks noGrp="1"/>
          </p:cNvSpPr>
          <p:nvPr>
            <p:ph idx="1"/>
          </p:nvPr>
        </p:nvSpPr>
        <p:spPr>
          <a:xfrm>
            <a:off x="143557" y="1960930"/>
            <a:ext cx="8856888" cy="2595985"/>
          </a:xfrm>
        </p:spPr>
        <p:txBody>
          <a:bodyPr>
            <a:normAutofit fontScale="85000" lnSpcReduction="20000"/>
          </a:bodyPr>
          <a:lstStyle/>
          <a:p>
            <a:r>
              <a:rPr lang="it-IT" dirty="0" smtClean="0"/>
              <a:t>Non si tratta di decadimento dovuto al semplice trascorrere del tempo: gran parte dei trentenni ricorda molti episodi delle scuole superiori, ma è raro che un quindicenne possa ricordare episodi del suo terzo anno di vita: eppure l’intervallo di tempo trascorso (15 anni </a:t>
            </a:r>
            <a:r>
              <a:rPr lang="it-IT" dirty="0" err="1" smtClean="0"/>
              <a:t>ca</a:t>
            </a:r>
            <a:r>
              <a:rPr lang="it-IT" dirty="0" smtClean="0"/>
              <a:t>.) è lo stesso!</a:t>
            </a:r>
          </a:p>
          <a:p>
            <a:r>
              <a:rPr lang="it-IT" dirty="0" smtClean="0"/>
              <a:t>Confermato da esperimenti in cui si chiede di un evento dei primi anni la cui veridicità può essere confermata da un’altra persona (es. nascita di un fratellino)</a:t>
            </a:r>
            <a:endParaRPr lang="it-IT" dirty="0"/>
          </a:p>
        </p:txBody>
      </p:sp>
      <p:sp>
        <p:nvSpPr>
          <p:cNvPr id="4" name="Rettangolo 3"/>
          <p:cNvSpPr/>
          <p:nvPr/>
        </p:nvSpPr>
        <p:spPr>
          <a:xfrm>
            <a:off x="448965" y="1044700"/>
            <a:ext cx="824607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400" dirty="0">
                <a:latin typeface="Candara"/>
                <a:cs typeface="Candara"/>
              </a:rPr>
              <a:t>Tutti soffriamo di una particolare amnesia: siamo incapaci di ricordare gli eventi dei </a:t>
            </a:r>
            <a:r>
              <a:rPr lang="it-IT" sz="2400" b="1" dirty="0">
                <a:latin typeface="Candara"/>
                <a:cs typeface="Candara"/>
              </a:rPr>
              <a:t>primi 3-5 anni di vita </a:t>
            </a:r>
          </a:p>
        </p:txBody>
      </p:sp>
      <p:sp>
        <p:nvSpPr>
          <p:cNvPr id="6" name="CasellaDiTesto 5"/>
          <p:cNvSpPr txBox="1"/>
          <p:nvPr/>
        </p:nvSpPr>
        <p:spPr>
          <a:xfrm>
            <a:off x="3350360" y="4556915"/>
            <a:ext cx="2795419"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it-IT" sz="2400" i="1" dirty="0" smtClean="0">
                <a:solidFill>
                  <a:schemeClr val="tx1"/>
                </a:solidFill>
              </a:rPr>
              <a:t>Quali sono le cause?</a:t>
            </a:r>
            <a:endParaRPr lang="it-IT" sz="2400" i="1" dirty="0">
              <a:solidFill>
                <a:schemeClr val="tx1"/>
              </a:solidFill>
            </a:endParaRPr>
          </a:p>
        </p:txBody>
      </p:sp>
    </p:spTree>
    <p:extLst>
      <p:ext uri="{BB962C8B-B14F-4D97-AF65-F5344CB8AC3E}">
        <p14:creationId xmlns:p14="http://schemas.microsoft.com/office/powerpoint/2010/main" val="3655106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Studio di </a:t>
            </a:r>
            <a:r>
              <a:rPr lang="it-IT" dirty="0" err="1" smtClean="0">
                <a:solidFill>
                  <a:srgbClr val="FFFF00"/>
                </a:solidFill>
              </a:rPr>
              <a:t>Bartlett</a:t>
            </a:r>
            <a:r>
              <a:rPr lang="it-IT" dirty="0" smtClean="0">
                <a:solidFill>
                  <a:srgbClr val="FFFF00"/>
                </a:solidFill>
              </a:rPr>
              <a:t> (1932)</a:t>
            </a:r>
            <a:endParaRPr lang="it-IT" dirty="0">
              <a:solidFill>
                <a:srgbClr val="FFFF00"/>
              </a:solidFill>
            </a:endParaRPr>
          </a:p>
        </p:txBody>
      </p:sp>
      <p:sp>
        <p:nvSpPr>
          <p:cNvPr id="3" name="Segnaposto contenuto 2"/>
          <p:cNvSpPr>
            <a:spLocks noGrp="1"/>
          </p:cNvSpPr>
          <p:nvPr>
            <p:ph idx="1"/>
          </p:nvPr>
        </p:nvSpPr>
        <p:spPr>
          <a:xfrm>
            <a:off x="1823310" y="1044699"/>
            <a:ext cx="7024430" cy="3817626"/>
          </a:xfrm>
        </p:spPr>
        <p:txBody>
          <a:bodyPr>
            <a:normAutofit lnSpcReduction="10000"/>
          </a:bodyPr>
          <a:lstStyle/>
          <a:p>
            <a:r>
              <a:rPr lang="it-IT" sz="2500" dirty="0" smtClean="0">
                <a:latin typeface="Century Gothic"/>
                <a:cs typeface="Century Gothic"/>
              </a:rPr>
              <a:t>I soggetti leggevano </a:t>
            </a:r>
            <a:r>
              <a:rPr lang="it-IT" sz="2500" dirty="0" smtClean="0">
                <a:latin typeface="Century Gothic"/>
                <a:ea typeface="MS PGothic" charset="0"/>
                <a:cs typeface="Century Gothic"/>
              </a:rPr>
              <a:t>una </a:t>
            </a:r>
            <a:r>
              <a:rPr lang="it-IT" sz="2500" dirty="0">
                <a:latin typeface="Century Gothic"/>
                <a:ea typeface="MS PGothic" charset="0"/>
                <a:cs typeface="Century Gothic"/>
              </a:rPr>
              <a:t>storia ricca di </a:t>
            </a:r>
            <a:r>
              <a:rPr lang="it-IT" sz="2500" dirty="0" smtClean="0">
                <a:latin typeface="Century Gothic"/>
                <a:ea typeface="MS PGothic" charset="0"/>
                <a:cs typeface="Century Gothic"/>
              </a:rPr>
              <a:t>particolari proveniente dalla tradizione degli Indiani d’America (“The War of the </a:t>
            </a:r>
            <a:r>
              <a:rPr lang="it-IT" sz="2500" dirty="0" err="1" smtClean="0">
                <a:latin typeface="Century Gothic"/>
                <a:ea typeface="MS PGothic" charset="0"/>
                <a:cs typeface="Century Gothic"/>
              </a:rPr>
              <a:t>Ghosts</a:t>
            </a:r>
            <a:r>
              <a:rPr lang="it-IT" sz="2500" dirty="0" smtClean="0">
                <a:latin typeface="Century Gothic"/>
                <a:ea typeface="MS PGothic" charset="0"/>
                <a:cs typeface="Century Gothic"/>
              </a:rPr>
              <a:t>”).</a:t>
            </a:r>
            <a:endParaRPr lang="it-IT" sz="2500" dirty="0">
              <a:latin typeface="Century Gothic"/>
              <a:ea typeface="MS PGothic" charset="0"/>
              <a:cs typeface="Century Gothic"/>
            </a:endParaRPr>
          </a:p>
          <a:p>
            <a:pPr algn="just">
              <a:lnSpc>
                <a:spcPct val="90000"/>
              </a:lnSpc>
            </a:pPr>
            <a:r>
              <a:rPr lang="it-IT" sz="2500" dirty="0" smtClean="0">
                <a:latin typeface="Century Gothic"/>
                <a:ea typeface="MS PGothic" charset="0"/>
                <a:cs typeface="Century Gothic"/>
              </a:rPr>
              <a:t>Poi venivano </a:t>
            </a:r>
            <a:r>
              <a:rPr lang="it-IT" sz="2500" dirty="0">
                <a:latin typeface="Century Gothic"/>
                <a:ea typeface="MS PGothic" charset="0"/>
                <a:cs typeface="Century Gothic"/>
              </a:rPr>
              <a:t>invitati a richiamarla rievocando più dettagli </a:t>
            </a:r>
            <a:r>
              <a:rPr lang="it-IT" sz="2500" dirty="0" smtClean="0">
                <a:latin typeface="Century Gothic"/>
                <a:ea typeface="MS PGothic" charset="0"/>
                <a:cs typeface="Century Gothic"/>
              </a:rPr>
              <a:t>possibile a distanza di 15 </a:t>
            </a:r>
            <a:r>
              <a:rPr lang="it-IT" sz="2500" dirty="0" err="1" smtClean="0">
                <a:latin typeface="Century Gothic"/>
                <a:ea typeface="MS PGothic" charset="0"/>
                <a:cs typeface="Century Gothic"/>
              </a:rPr>
              <a:t>min</a:t>
            </a:r>
            <a:r>
              <a:rPr lang="it-IT" sz="2500" dirty="0" smtClean="0">
                <a:latin typeface="Century Gothic"/>
                <a:ea typeface="MS PGothic" charset="0"/>
                <a:cs typeface="Century Gothic"/>
              </a:rPr>
              <a:t>, 2 mesi, 2 anni e mezzo. </a:t>
            </a:r>
            <a:endParaRPr lang="it-IT" sz="2500" dirty="0">
              <a:latin typeface="Century Gothic"/>
              <a:ea typeface="MS PGothic" charset="0"/>
              <a:cs typeface="Century Gothic"/>
            </a:endParaRPr>
          </a:p>
          <a:p>
            <a:r>
              <a:rPr lang="it-IT" sz="2500" dirty="0">
                <a:latin typeface="Century Gothic"/>
                <a:ea typeface="MS PGothic" charset="0"/>
                <a:cs typeface="Century Gothic"/>
              </a:rPr>
              <a:t>Le storie rievocate erano via via più distorte e rispondenti agli schemi culturali dei soggetti bianchi</a:t>
            </a:r>
          </a:p>
        </p:txBody>
      </p:sp>
      <p:pic>
        <p:nvPicPr>
          <p:cNvPr id="4" name="Immagine 3" descr="Indian_thumb[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0110"/>
            <a:ext cx="1724973" cy="1985165"/>
          </a:xfrm>
          <a:prstGeom prst="rect">
            <a:avLst/>
          </a:prstGeom>
        </p:spPr>
      </p:pic>
    </p:spTree>
    <p:extLst>
      <p:ext uri="{BB962C8B-B14F-4D97-AF65-F5344CB8AC3E}">
        <p14:creationId xmlns:p14="http://schemas.microsoft.com/office/powerpoint/2010/main" val="224025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FF00"/>
                </a:solidFill>
              </a:rPr>
              <a:t>Studio di </a:t>
            </a:r>
            <a:r>
              <a:rPr lang="it-IT" dirty="0" err="1">
                <a:solidFill>
                  <a:srgbClr val="FFFF00"/>
                </a:solidFill>
              </a:rPr>
              <a:t>Bartlett</a:t>
            </a:r>
            <a:r>
              <a:rPr lang="it-IT" dirty="0">
                <a:solidFill>
                  <a:srgbClr val="FFFF00"/>
                </a:solidFill>
              </a:rPr>
              <a:t> (1932</a:t>
            </a:r>
            <a:r>
              <a:rPr lang="it-IT" dirty="0" smtClean="0">
                <a:solidFill>
                  <a:srgbClr val="FFFF00"/>
                </a:solidFill>
              </a:rPr>
              <a:t>) 2</a:t>
            </a:r>
            <a:endParaRPr lang="it-IT" dirty="0">
              <a:solidFill>
                <a:srgbClr val="FFFF00"/>
              </a:solidFill>
            </a:endParaRPr>
          </a:p>
        </p:txBody>
      </p:sp>
      <p:sp>
        <p:nvSpPr>
          <p:cNvPr id="3" name="Segnaposto contenuto 2"/>
          <p:cNvSpPr>
            <a:spLocks noGrp="1"/>
          </p:cNvSpPr>
          <p:nvPr>
            <p:ph idx="1"/>
          </p:nvPr>
        </p:nvSpPr>
        <p:spPr/>
        <p:txBody>
          <a:bodyPr/>
          <a:lstStyle/>
          <a:p>
            <a:pPr marL="0" indent="0">
              <a:buNone/>
            </a:pPr>
            <a:r>
              <a:rPr lang="it-IT" sz="2600" dirty="0" err="1" smtClean="0">
                <a:latin typeface="Candara"/>
                <a:cs typeface="Candara"/>
              </a:rPr>
              <a:t>Bartlett</a:t>
            </a:r>
            <a:r>
              <a:rPr lang="it-IT" sz="2600" dirty="0" smtClean="0">
                <a:latin typeface="Candara"/>
                <a:cs typeface="Candara"/>
              </a:rPr>
              <a:t> concluse che </a:t>
            </a:r>
            <a:r>
              <a:rPr lang="it-IT" sz="2600" dirty="0">
                <a:latin typeface="Candara"/>
                <a:ea typeface="MS PGothic" charset="0"/>
                <a:cs typeface="Candara"/>
              </a:rPr>
              <a:t>Il richiamo di materiale significativo è una </a:t>
            </a:r>
            <a:r>
              <a:rPr lang="it-IT" sz="2600" b="1" u="sng" dirty="0" smtClean="0">
                <a:solidFill>
                  <a:srgbClr val="FF0080"/>
                </a:solidFill>
                <a:latin typeface="Candara"/>
                <a:ea typeface="MS PGothic" charset="0"/>
                <a:cs typeface="Candara"/>
              </a:rPr>
              <a:t>ricostruzione</a:t>
            </a:r>
            <a:r>
              <a:rPr lang="it-IT" sz="2600" dirty="0" smtClean="0">
                <a:latin typeface="Candara"/>
                <a:ea typeface="MS PGothic" charset="0"/>
                <a:cs typeface="Candara"/>
              </a:rPr>
              <a:t>, basata su:</a:t>
            </a:r>
          </a:p>
          <a:p>
            <a:r>
              <a:rPr lang="it-IT" sz="2600" dirty="0">
                <a:latin typeface="Candara"/>
                <a:ea typeface="MS PGothic" charset="0"/>
                <a:cs typeface="Candara"/>
              </a:rPr>
              <a:t>a</a:t>
            </a:r>
            <a:r>
              <a:rPr lang="it-IT" sz="2600" dirty="0" smtClean="0">
                <a:latin typeface="Candara"/>
                <a:ea typeface="MS PGothic" charset="0"/>
                <a:cs typeface="Candara"/>
              </a:rPr>
              <a:t>tteggiamenti culturali</a:t>
            </a:r>
          </a:p>
          <a:p>
            <a:r>
              <a:rPr lang="it-IT" sz="2600" dirty="0">
                <a:latin typeface="Candara"/>
                <a:ea typeface="MS PGothic" charset="0"/>
                <a:cs typeface="Candara"/>
              </a:rPr>
              <a:t>c</a:t>
            </a:r>
            <a:r>
              <a:rPr lang="it-IT" sz="2600" dirty="0" smtClean="0">
                <a:latin typeface="Candara"/>
                <a:ea typeface="MS PGothic" charset="0"/>
                <a:cs typeface="Candara"/>
              </a:rPr>
              <a:t>onvinzioni personali</a:t>
            </a:r>
          </a:p>
          <a:p>
            <a:r>
              <a:rPr lang="it-IT" sz="2600" dirty="0">
                <a:latin typeface="Candara"/>
                <a:ea typeface="MS PGothic" charset="0"/>
                <a:cs typeface="Candara"/>
              </a:rPr>
              <a:t>r</a:t>
            </a:r>
            <a:r>
              <a:rPr lang="it-IT" sz="2600" dirty="0" smtClean="0">
                <a:latin typeface="Candara"/>
                <a:ea typeface="MS PGothic" charset="0"/>
                <a:cs typeface="Candara"/>
              </a:rPr>
              <a:t>eazioni emotive</a:t>
            </a:r>
          </a:p>
          <a:p>
            <a:r>
              <a:rPr lang="it-IT" sz="2600" dirty="0" smtClean="0">
                <a:latin typeface="Candara"/>
                <a:ea typeface="MS PGothic" charset="0"/>
                <a:cs typeface="Candara"/>
              </a:rPr>
              <a:t>razionalizzazioni</a:t>
            </a:r>
            <a:endParaRPr lang="it-IT" sz="2600" dirty="0">
              <a:latin typeface="Candara"/>
              <a:ea typeface="MS PGothic" charset="0"/>
              <a:cs typeface="Candara"/>
            </a:endParaRPr>
          </a:p>
          <a:p>
            <a:endParaRPr lang="it-IT" dirty="0"/>
          </a:p>
        </p:txBody>
      </p:sp>
    </p:spTree>
    <p:extLst>
      <p:ext uri="{BB962C8B-B14F-4D97-AF65-F5344CB8AC3E}">
        <p14:creationId xmlns:p14="http://schemas.microsoft.com/office/powerpoint/2010/main" val="1924385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Ricerche successive sugli schemi</a:t>
            </a:r>
            <a:endParaRPr lang="it-IT" dirty="0">
              <a:solidFill>
                <a:srgbClr val="FFFF00"/>
              </a:solidFill>
            </a:endParaRPr>
          </a:p>
        </p:txBody>
      </p:sp>
      <p:sp>
        <p:nvSpPr>
          <p:cNvPr id="3" name="Segnaposto contenuto 2"/>
          <p:cNvSpPr>
            <a:spLocks noGrp="1"/>
          </p:cNvSpPr>
          <p:nvPr>
            <p:ph idx="1"/>
          </p:nvPr>
        </p:nvSpPr>
        <p:spPr/>
        <p:txBody>
          <a:bodyPr/>
          <a:lstStyle/>
          <a:p>
            <a:pPr marL="0" indent="0">
              <a:buNone/>
            </a:pPr>
            <a:r>
              <a:rPr lang="it-IT" dirty="0" smtClean="0"/>
              <a:t>Confermano l’idea di </a:t>
            </a:r>
            <a:r>
              <a:rPr lang="it-IT" dirty="0" err="1" smtClean="0"/>
              <a:t>Bartlett</a:t>
            </a:r>
            <a:endParaRPr lang="it-IT" dirty="0" smtClean="0"/>
          </a:p>
          <a:p>
            <a:pPr marL="0" indent="0">
              <a:buNone/>
            </a:pPr>
            <a:r>
              <a:rPr lang="it-IT" i="1" dirty="0" err="1" smtClean="0">
                <a:solidFill>
                  <a:srgbClr val="FFFF00"/>
                </a:solidFill>
              </a:rPr>
              <a:t>Bowers</a:t>
            </a:r>
            <a:r>
              <a:rPr lang="it-IT" i="1" dirty="0" smtClean="0">
                <a:solidFill>
                  <a:srgbClr val="FFFF00"/>
                </a:solidFill>
              </a:rPr>
              <a:t> et al., 1979</a:t>
            </a:r>
          </a:p>
          <a:p>
            <a:pPr marL="0" indent="0">
              <a:buNone/>
            </a:pPr>
            <a:r>
              <a:rPr lang="it-IT" dirty="0" smtClean="0"/>
              <a:t>Dopo aver letto una breve storia su una persona che va al ristorante, i soggetti ricordano affermazioni sul personaggio che mangia e paga il conto anche se non sono mai state citate nel racconto</a:t>
            </a:r>
            <a:endParaRPr lang="it-IT" dirty="0"/>
          </a:p>
        </p:txBody>
      </p:sp>
    </p:spTree>
    <p:extLst>
      <p:ext uri="{BB962C8B-B14F-4D97-AF65-F5344CB8AC3E}">
        <p14:creationId xmlns:p14="http://schemas.microsoft.com/office/powerpoint/2010/main" val="3214959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Processi riproduttivi e ricostruttivi</a:t>
            </a:r>
            <a:endParaRPr lang="it-IT" dirty="0">
              <a:solidFill>
                <a:srgbClr val="FFFF00"/>
              </a:solidFill>
            </a:endParaRPr>
          </a:p>
        </p:txBody>
      </p:sp>
      <p:sp>
        <p:nvSpPr>
          <p:cNvPr id="4" name="Rettangolo 3"/>
          <p:cNvSpPr/>
          <p:nvPr/>
        </p:nvSpPr>
        <p:spPr>
          <a:xfrm>
            <a:off x="2128720" y="1197405"/>
            <a:ext cx="6561740" cy="89255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it-IT" sz="2600" b="1" u="sng" dirty="0">
                <a:solidFill>
                  <a:srgbClr val="FFFF00"/>
                </a:solidFill>
              </a:rPr>
              <a:t>Processi riproduttivi (bottom-up) </a:t>
            </a:r>
            <a:r>
              <a:rPr lang="it-IT" sz="2600" b="1" u="sng" dirty="0" smtClean="0">
                <a:solidFill>
                  <a:srgbClr val="FFFF00"/>
                </a:solidFill>
              </a:rPr>
              <a:t> </a:t>
            </a:r>
          </a:p>
          <a:p>
            <a:r>
              <a:rPr lang="it-IT" sz="2600" dirty="0" smtClean="0">
                <a:solidFill>
                  <a:srgbClr val="FFFF00"/>
                </a:solidFill>
              </a:rPr>
              <a:t>es</a:t>
            </a:r>
            <a:r>
              <a:rPr lang="it-IT" sz="2600" dirty="0">
                <a:solidFill>
                  <a:srgbClr val="FFFF00"/>
                </a:solidFill>
              </a:rPr>
              <a:t>. memoria per sillabe, parole </a:t>
            </a:r>
            <a:r>
              <a:rPr lang="it-IT" sz="2600" dirty="0" smtClean="0">
                <a:solidFill>
                  <a:srgbClr val="FFFF00"/>
                </a:solidFill>
              </a:rPr>
              <a:t>scollegate, ecc.</a:t>
            </a:r>
            <a:endParaRPr lang="it-IT" sz="2600" dirty="0">
              <a:solidFill>
                <a:srgbClr val="FFFF00"/>
              </a:solidFill>
            </a:endParaRPr>
          </a:p>
        </p:txBody>
      </p:sp>
      <p:sp>
        <p:nvSpPr>
          <p:cNvPr id="5" name="Freccia bidirezionale verticale 4"/>
          <p:cNvSpPr/>
          <p:nvPr/>
        </p:nvSpPr>
        <p:spPr>
          <a:xfrm>
            <a:off x="5182820" y="2266340"/>
            <a:ext cx="305410" cy="763526"/>
          </a:xfrm>
          <a:prstGeom prst="up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a:p>
        </p:txBody>
      </p:sp>
      <p:sp>
        <p:nvSpPr>
          <p:cNvPr id="6" name="Rettangolo 5"/>
          <p:cNvSpPr/>
          <p:nvPr/>
        </p:nvSpPr>
        <p:spPr>
          <a:xfrm>
            <a:off x="2434130" y="3206248"/>
            <a:ext cx="6103625" cy="89255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it-IT" sz="2600" b="1" u="sng" dirty="0">
                <a:solidFill>
                  <a:srgbClr val="3366FF"/>
                </a:solidFill>
              </a:rPr>
              <a:t>Processi </a:t>
            </a:r>
            <a:r>
              <a:rPr lang="it-IT" sz="2600" b="1" u="sng" dirty="0" smtClean="0">
                <a:solidFill>
                  <a:srgbClr val="3366FF"/>
                </a:solidFill>
              </a:rPr>
              <a:t>ricostruttivi (top-down)  </a:t>
            </a:r>
          </a:p>
          <a:p>
            <a:pPr algn="ctr"/>
            <a:r>
              <a:rPr lang="it-IT" sz="2600" dirty="0" smtClean="0">
                <a:solidFill>
                  <a:srgbClr val="3366FF"/>
                </a:solidFill>
              </a:rPr>
              <a:t>es</a:t>
            </a:r>
            <a:r>
              <a:rPr lang="it-IT" sz="2600" dirty="0">
                <a:solidFill>
                  <a:srgbClr val="3366FF"/>
                </a:solidFill>
              </a:rPr>
              <a:t>. memoria </a:t>
            </a:r>
            <a:r>
              <a:rPr lang="it-IT" sz="2600" dirty="0" smtClean="0">
                <a:solidFill>
                  <a:srgbClr val="3366FF"/>
                </a:solidFill>
              </a:rPr>
              <a:t>per storie, episodi, ecc.</a:t>
            </a:r>
            <a:endParaRPr lang="it-IT" sz="2600" dirty="0">
              <a:solidFill>
                <a:srgbClr val="3366FF"/>
              </a:solidFill>
            </a:endParaRPr>
          </a:p>
        </p:txBody>
      </p:sp>
    </p:spTree>
    <p:extLst>
      <p:ext uri="{BB962C8B-B14F-4D97-AF65-F5344CB8AC3E}">
        <p14:creationId xmlns:p14="http://schemas.microsoft.com/office/powerpoint/2010/main" val="3652443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Suggestioni esterne nel recupero</a:t>
            </a:r>
            <a:endParaRPr lang="it-IT" dirty="0">
              <a:solidFill>
                <a:srgbClr val="FFFF00"/>
              </a:solidFill>
            </a:endParaRPr>
          </a:p>
        </p:txBody>
      </p:sp>
      <p:sp>
        <p:nvSpPr>
          <p:cNvPr id="3" name="Segnaposto contenuto 2"/>
          <p:cNvSpPr>
            <a:spLocks noGrp="1"/>
          </p:cNvSpPr>
          <p:nvPr>
            <p:ph idx="1"/>
          </p:nvPr>
        </p:nvSpPr>
        <p:spPr>
          <a:xfrm>
            <a:off x="3503064" y="2724455"/>
            <a:ext cx="5497381" cy="2443280"/>
          </a:xfrm>
        </p:spPr>
        <p:txBody>
          <a:bodyPr>
            <a:normAutofit fontScale="92500"/>
          </a:bodyPr>
          <a:lstStyle/>
          <a:p>
            <a:r>
              <a:rPr lang="it-IT" sz="2600" dirty="0" smtClean="0">
                <a:latin typeface="Chalkboard"/>
                <a:cs typeface="Chalkboard"/>
              </a:rPr>
              <a:t>Ad un gruppo viene chiesto: “Qual era la velocità dell’auto quando </a:t>
            </a:r>
            <a:r>
              <a:rPr lang="it-IT" sz="2600" i="1" dirty="0" smtClean="0">
                <a:solidFill>
                  <a:srgbClr val="00FF00"/>
                </a:solidFill>
                <a:latin typeface="Chalkboard"/>
                <a:cs typeface="Chalkboard"/>
              </a:rPr>
              <a:t>ha urtato</a:t>
            </a:r>
            <a:r>
              <a:rPr lang="it-IT" sz="2600" i="1" dirty="0" smtClean="0">
                <a:solidFill>
                  <a:srgbClr val="FF0000"/>
                </a:solidFill>
                <a:latin typeface="Chalkboard"/>
                <a:cs typeface="Chalkboard"/>
              </a:rPr>
              <a:t> </a:t>
            </a:r>
            <a:r>
              <a:rPr lang="it-IT" sz="2600" dirty="0" smtClean="0">
                <a:latin typeface="Chalkboard"/>
                <a:cs typeface="Chalkboard"/>
              </a:rPr>
              <a:t>l’altra?”</a:t>
            </a:r>
          </a:p>
          <a:p>
            <a:r>
              <a:rPr lang="it-IT" sz="2600" dirty="0" smtClean="0">
                <a:latin typeface="Chalkboard"/>
                <a:cs typeface="Chalkboard"/>
              </a:rPr>
              <a:t>All’altro gruppo viene chiesto: </a:t>
            </a:r>
            <a:r>
              <a:rPr lang="it-IT" sz="2600" dirty="0">
                <a:latin typeface="Chalkboard"/>
                <a:cs typeface="Chalkboard"/>
              </a:rPr>
              <a:t>“Qual era la velocità dell’auto quando </a:t>
            </a:r>
            <a:r>
              <a:rPr lang="it-IT" sz="2600" i="1" dirty="0" smtClean="0">
                <a:solidFill>
                  <a:srgbClr val="00FF00"/>
                </a:solidFill>
                <a:latin typeface="Chalkboard"/>
                <a:cs typeface="Chalkboard"/>
              </a:rPr>
              <a:t>si è schiantata </a:t>
            </a:r>
            <a:r>
              <a:rPr lang="it-IT" sz="2600" dirty="0" smtClean="0">
                <a:latin typeface="Chalkboard"/>
                <a:cs typeface="Chalkboard"/>
              </a:rPr>
              <a:t>contro l’altra</a:t>
            </a:r>
            <a:r>
              <a:rPr lang="it-IT" sz="2600" dirty="0">
                <a:latin typeface="Chalkboard"/>
                <a:cs typeface="Chalkboard"/>
              </a:rPr>
              <a:t>?”</a:t>
            </a:r>
          </a:p>
          <a:p>
            <a:endParaRPr lang="it-IT" dirty="0" smtClean="0"/>
          </a:p>
          <a:p>
            <a:endParaRPr lang="it-IT" dirty="0"/>
          </a:p>
        </p:txBody>
      </p:sp>
      <p:sp>
        <p:nvSpPr>
          <p:cNvPr id="4" name="CasellaDiTesto 3"/>
          <p:cNvSpPr txBox="1"/>
          <p:nvPr/>
        </p:nvSpPr>
        <p:spPr>
          <a:xfrm>
            <a:off x="1976015" y="891995"/>
            <a:ext cx="3181254" cy="492443"/>
          </a:xfrm>
          <a:prstGeom prst="rect">
            <a:avLst/>
          </a:prstGeom>
          <a:noFill/>
        </p:spPr>
        <p:txBody>
          <a:bodyPr wrap="none" rtlCol="0">
            <a:spAutoFit/>
          </a:bodyPr>
          <a:lstStyle/>
          <a:p>
            <a:r>
              <a:rPr lang="it-IT" sz="2600" dirty="0" err="1" smtClean="0">
                <a:solidFill>
                  <a:srgbClr val="00FFFF"/>
                </a:solidFill>
              </a:rPr>
              <a:t>Loftus</a:t>
            </a:r>
            <a:r>
              <a:rPr lang="it-IT" sz="2600" dirty="0" smtClean="0">
                <a:solidFill>
                  <a:srgbClr val="00FFFF"/>
                </a:solidFill>
              </a:rPr>
              <a:t> &amp; Palmer, 1974</a:t>
            </a:r>
            <a:endParaRPr lang="it-IT" sz="2600" dirty="0">
              <a:solidFill>
                <a:srgbClr val="00FFFF"/>
              </a:solidFill>
            </a:endParaRPr>
          </a:p>
        </p:txBody>
      </p:sp>
      <p:pic>
        <p:nvPicPr>
          <p:cNvPr id="6" name="Immagine 5"/>
          <p:cNvPicPr>
            <a:picLocks noChangeAspect="1"/>
          </p:cNvPicPr>
          <p:nvPr/>
        </p:nvPicPr>
        <p:blipFill>
          <a:blip r:embed="rId2"/>
          <a:stretch>
            <a:fillRect/>
          </a:stretch>
        </p:blipFill>
        <p:spPr>
          <a:xfrm>
            <a:off x="12700" y="3308405"/>
            <a:ext cx="3423074" cy="1859330"/>
          </a:xfrm>
          <a:prstGeom prst="rect">
            <a:avLst/>
          </a:prstGeom>
        </p:spPr>
      </p:pic>
      <p:sp>
        <p:nvSpPr>
          <p:cNvPr id="7" name="Rettangolo 6"/>
          <p:cNvSpPr/>
          <p:nvPr/>
        </p:nvSpPr>
        <p:spPr>
          <a:xfrm>
            <a:off x="1976014" y="1350110"/>
            <a:ext cx="6871725" cy="1292662"/>
          </a:xfrm>
          <a:prstGeom prst="rect">
            <a:avLst/>
          </a:prstGeom>
        </p:spPr>
        <p:txBody>
          <a:bodyPr wrap="square">
            <a:spAutoFit/>
          </a:bodyPr>
          <a:lstStyle/>
          <a:p>
            <a:r>
              <a:rPr lang="it-IT" sz="2600" dirty="0">
                <a:solidFill>
                  <a:schemeClr val="bg1"/>
                </a:solidFill>
                <a:latin typeface="Chalkboard"/>
                <a:cs typeface="Chalkboard"/>
              </a:rPr>
              <a:t>I soggetti vedono il filmato di un incidente automobilistico e poi rispondono ad alcune domande su di esso</a:t>
            </a:r>
          </a:p>
        </p:txBody>
      </p:sp>
    </p:spTree>
    <p:extLst>
      <p:ext uri="{BB962C8B-B14F-4D97-AF65-F5344CB8AC3E}">
        <p14:creationId xmlns:p14="http://schemas.microsoft.com/office/powerpoint/2010/main" val="501290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FF00"/>
                </a:solidFill>
              </a:rPr>
              <a:t>Suggestioni esterne nel </a:t>
            </a:r>
            <a:r>
              <a:rPr lang="it-IT" dirty="0" smtClean="0">
                <a:solidFill>
                  <a:srgbClr val="FFFF00"/>
                </a:solidFill>
              </a:rPr>
              <a:t>recupero (2)</a:t>
            </a:r>
            <a:endParaRPr lang="it-IT" dirty="0">
              <a:solidFill>
                <a:srgbClr val="FFFF00"/>
              </a:solidFill>
            </a:endParaRPr>
          </a:p>
        </p:txBody>
      </p:sp>
      <p:sp>
        <p:nvSpPr>
          <p:cNvPr id="3" name="Segnaposto contenuto 2"/>
          <p:cNvSpPr>
            <a:spLocks noGrp="1"/>
          </p:cNvSpPr>
          <p:nvPr>
            <p:ph idx="1"/>
          </p:nvPr>
        </p:nvSpPr>
        <p:spPr>
          <a:xfrm>
            <a:off x="2128721" y="1197405"/>
            <a:ext cx="6566314" cy="3664920"/>
          </a:xfrm>
        </p:spPr>
        <p:txBody>
          <a:bodyPr>
            <a:normAutofit fontScale="92500" lnSpcReduction="10000"/>
          </a:bodyPr>
          <a:lstStyle/>
          <a:p>
            <a:pPr marL="0" indent="0">
              <a:buNone/>
            </a:pPr>
            <a:r>
              <a:rPr lang="it-IT" dirty="0" smtClean="0"/>
              <a:t>Dopo una settimana i soggetti rispondono ad altre domande sul filmato, tra cui: “hai visto dei vetri rotti?” (in realtà non ci sono vetri rotti)</a:t>
            </a:r>
          </a:p>
          <a:p>
            <a:pPr marL="0" indent="0">
              <a:buNone/>
            </a:pPr>
            <a:r>
              <a:rPr lang="it-IT" dirty="0" smtClean="0">
                <a:solidFill>
                  <a:srgbClr val="FF0080"/>
                </a:solidFill>
                <a:latin typeface="Chalkboard"/>
                <a:cs typeface="Chalkboard"/>
              </a:rPr>
              <a:t>RISULTATI:</a:t>
            </a:r>
          </a:p>
          <a:p>
            <a:r>
              <a:rPr lang="it-IT" dirty="0" smtClean="0">
                <a:solidFill>
                  <a:srgbClr val="00FF80"/>
                </a:solidFill>
              </a:rPr>
              <a:t>Nella fase 1 i soggetti del Gr.2 danno stime di velocità più elevate</a:t>
            </a:r>
          </a:p>
          <a:p>
            <a:r>
              <a:rPr lang="it-IT" dirty="0" smtClean="0">
                <a:solidFill>
                  <a:srgbClr val="FFFF00"/>
                </a:solidFill>
              </a:rPr>
              <a:t>Nella fase 2  </a:t>
            </a:r>
            <a:r>
              <a:rPr lang="it-IT" dirty="0">
                <a:solidFill>
                  <a:srgbClr val="FFFF00"/>
                </a:solidFill>
              </a:rPr>
              <a:t>i soggetti del Gr.2 </a:t>
            </a:r>
            <a:r>
              <a:rPr lang="it-IT" dirty="0" smtClean="0">
                <a:solidFill>
                  <a:srgbClr val="FFFF00"/>
                </a:solidFill>
              </a:rPr>
              <a:t>compiono più spesso l’errore di riportare la presenza di vetri rotti</a:t>
            </a:r>
          </a:p>
          <a:p>
            <a:endParaRPr lang="it-IT" dirty="0"/>
          </a:p>
        </p:txBody>
      </p:sp>
    </p:spTree>
    <p:extLst>
      <p:ext uri="{BB962C8B-B14F-4D97-AF65-F5344CB8AC3E}">
        <p14:creationId xmlns:p14="http://schemas.microsoft.com/office/powerpoint/2010/main" val="1953210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2245" y="-24235"/>
            <a:ext cx="6566314" cy="763525"/>
          </a:xfrm>
        </p:spPr>
        <p:txBody>
          <a:bodyPr>
            <a:normAutofit fontScale="90000"/>
          </a:bodyPr>
          <a:lstStyle/>
          <a:p>
            <a:r>
              <a:rPr lang="it-IT" dirty="0" smtClean="0">
                <a:solidFill>
                  <a:srgbClr val="FFFF00"/>
                </a:solidFill>
              </a:rPr>
              <a:t>Induzione sperimentale di false memorie (</a:t>
            </a:r>
            <a:r>
              <a:rPr lang="it-IT" dirty="0" err="1" smtClean="0">
                <a:solidFill>
                  <a:srgbClr val="FFFF00"/>
                </a:solidFill>
              </a:rPr>
              <a:t>Hyman</a:t>
            </a:r>
            <a:r>
              <a:rPr lang="it-IT" dirty="0" smtClean="0">
                <a:solidFill>
                  <a:srgbClr val="FFFF00"/>
                </a:solidFill>
              </a:rPr>
              <a:t> et al., 1995)</a:t>
            </a:r>
            <a:endParaRPr lang="it-IT" dirty="0">
              <a:solidFill>
                <a:srgbClr val="FFFF00"/>
              </a:solidFill>
            </a:endParaRPr>
          </a:p>
        </p:txBody>
      </p:sp>
      <p:sp>
        <p:nvSpPr>
          <p:cNvPr id="3" name="Segnaposto contenuto 2"/>
          <p:cNvSpPr>
            <a:spLocks noGrp="1"/>
          </p:cNvSpPr>
          <p:nvPr>
            <p:ph idx="1"/>
          </p:nvPr>
        </p:nvSpPr>
        <p:spPr>
          <a:xfrm>
            <a:off x="2892245" y="1044700"/>
            <a:ext cx="5802790" cy="3817625"/>
          </a:xfrm>
        </p:spPr>
        <p:txBody>
          <a:bodyPr>
            <a:normAutofit fontScale="92500" lnSpcReduction="20000"/>
          </a:bodyPr>
          <a:lstStyle/>
          <a:p>
            <a:r>
              <a:rPr lang="it-IT" dirty="0" smtClean="0"/>
              <a:t>Veniva chiesto a studenti universitari se ricordavano un evento fittizio insolito (es. rovesciare accidentalmente una caraffa di punch sui genitori della sposa ad un matrimonio) dicendo loro che il fatto si era verificato quando avevano 5 a.</a:t>
            </a:r>
          </a:p>
          <a:p>
            <a:r>
              <a:rPr lang="it-IT" dirty="0" smtClean="0"/>
              <a:t>Inizialmente nessuno lo ricordava</a:t>
            </a:r>
          </a:p>
          <a:p>
            <a:r>
              <a:rPr lang="it-IT" dirty="0" smtClean="0">
                <a:solidFill>
                  <a:srgbClr val="00FF80"/>
                </a:solidFill>
              </a:rPr>
              <a:t>Dopo 2 interviste sull’evento, il 25% degli studenti riportava ricordi del fatto o di parte di esso</a:t>
            </a:r>
            <a:endParaRPr lang="it-IT" dirty="0">
              <a:solidFill>
                <a:srgbClr val="00FF80"/>
              </a:solidFill>
            </a:endParaRPr>
          </a:p>
        </p:txBody>
      </p:sp>
      <p:pic>
        <p:nvPicPr>
          <p:cNvPr id="4" name="Immagine 3" descr="t20_eleonoragianmarco-25_2_77872_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2245" cy="2169184"/>
          </a:xfrm>
          <a:prstGeom prst="rect">
            <a:avLst/>
          </a:prstGeom>
        </p:spPr>
      </p:pic>
    </p:spTree>
    <p:extLst>
      <p:ext uri="{BB962C8B-B14F-4D97-AF65-F5344CB8AC3E}">
        <p14:creationId xmlns:p14="http://schemas.microsoft.com/office/powerpoint/2010/main" val="2938974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La costruzione del falso ricordo</a:t>
            </a:r>
            <a:endParaRPr lang="it-IT" dirty="0">
              <a:solidFill>
                <a:srgbClr val="FFFF00"/>
              </a:solidFill>
            </a:endParaRPr>
          </a:p>
        </p:txBody>
      </p:sp>
      <p:sp>
        <p:nvSpPr>
          <p:cNvPr id="3" name="Segnaposto contenuto 2"/>
          <p:cNvSpPr>
            <a:spLocks noGrp="1"/>
          </p:cNvSpPr>
          <p:nvPr>
            <p:ph idx="1"/>
          </p:nvPr>
        </p:nvSpPr>
        <p:spPr>
          <a:xfrm>
            <a:off x="2128721" y="1197405"/>
            <a:ext cx="6566314" cy="1832460"/>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marL="0" indent="0">
              <a:buNone/>
            </a:pPr>
            <a:r>
              <a:rPr lang="it-IT" dirty="0" smtClean="0">
                <a:solidFill>
                  <a:srgbClr val="FF0080"/>
                </a:solidFill>
                <a:latin typeface="Chalkboard"/>
                <a:cs typeface="Chalkboard"/>
              </a:rPr>
              <a:t>I soggetti utilizzano le info date dagli sperimentatori per crearsi immagini mentali che diventano ricordi; ogni volta che viene richiamata, questa immagine auto-generata si </a:t>
            </a:r>
            <a:r>
              <a:rPr lang="it-IT" dirty="0">
                <a:solidFill>
                  <a:srgbClr val="FF0080"/>
                </a:solidFill>
                <a:latin typeface="Chalkboard"/>
                <a:cs typeface="Chalkboard"/>
              </a:rPr>
              <a:t>a</a:t>
            </a:r>
            <a:r>
              <a:rPr lang="it-IT" dirty="0" smtClean="0">
                <a:solidFill>
                  <a:srgbClr val="FF0080"/>
                </a:solidFill>
                <a:latin typeface="Chalkboard"/>
                <a:cs typeface="Chalkboard"/>
              </a:rPr>
              <a:t>rricchisce di nuovi dettagli </a:t>
            </a:r>
            <a:endParaRPr lang="it-IT" dirty="0">
              <a:solidFill>
                <a:srgbClr val="FF0080"/>
              </a:solidFill>
              <a:latin typeface="Chalkboard"/>
              <a:cs typeface="Chalkboard"/>
            </a:endParaRPr>
          </a:p>
        </p:txBody>
      </p:sp>
      <p:sp>
        <p:nvSpPr>
          <p:cNvPr id="4" name="Rettangolo 3"/>
          <p:cNvSpPr/>
          <p:nvPr/>
        </p:nvSpPr>
        <p:spPr>
          <a:xfrm>
            <a:off x="2128720" y="3335275"/>
            <a:ext cx="6719020" cy="1200329"/>
          </a:xfrm>
          <a:prstGeom prst="rect">
            <a:avLst/>
          </a:prstGeom>
        </p:spPr>
        <p:txBody>
          <a:bodyPr wrap="square">
            <a:spAutoFit/>
          </a:bodyPr>
          <a:lstStyle/>
          <a:p>
            <a:r>
              <a:rPr lang="it-IT" sz="2600" dirty="0">
                <a:solidFill>
                  <a:srgbClr val="00FF80"/>
                </a:solidFill>
              </a:rPr>
              <a:t>Altri esperimenti hanno riportato risultati </a:t>
            </a:r>
            <a:r>
              <a:rPr lang="it-IT" sz="2600" dirty="0" smtClean="0">
                <a:solidFill>
                  <a:srgbClr val="00FF80"/>
                </a:solidFill>
              </a:rPr>
              <a:t>simili </a:t>
            </a:r>
            <a:r>
              <a:rPr lang="it-IT" sz="2300" dirty="0" smtClean="0">
                <a:solidFill>
                  <a:srgbClr val="00FF80"/>
                </a:solidFill>
              </a:rPr>
              <a:t>(</a:t>
            </a:r>
            <a:r>
              <a:rPr lang="it-IT" sz="2300" dirty="0" err="1" smtClean="0">
                <a:solidFill>
                  <a:srgbClr val="00FF80"/>
                </a:solidFill>
              </a:rPr>
              <a:t>Loftus</a:t>
            </a:r>
            <a:r>
              <a:rPr lang="it-IT" sz="2300" dirty="0" smtClean="0">
                <a:solidFill>
                  <a:srgbClr val="00FF80"/>
                </a:solidFill>
              </a:rPr>
              <a:t> &amp; </a:t>
            </a:r>
            <a:r>
              <a:rPr lang="it-IT" sz="2300" dirty="0" err="1" smtClean="0">
                <a:solidFill>
                  <a:srgbClr val="00FF80"/>
                </a:solidFill>
              </a:rPr>
              <a:t>Pickrell</a:t>
            </a:r>
            <a:r>
              <a:rPr lang="it-IT" sz="2300" dirty="0" smtClean="0">
                <a:solidFill>
                  <a:srgbClr val="00FF80"/>
                </a:solidFill>
              </a:rPr>
              <a:t>, 1995; </a:t>
            </a:r>
            <a:r>
              <a:rPr lang="it-IT" sz="2300" dirty="0" err="1" smtClean="0">
                <a:solidFill>
                  <a:srgbClr val="00FF80"/>
                </a:solidFill>
              </a:rPr>
              <a:t>Loftus</a:t>
            </a:r>
            <a:r>
              <a:rPr lang="it-IT" sz="2300" dirty="0" smtClean="0">
                <a:solidFill>
                  <a:srgbClr val="00FF80"/>
                </a:solidFill>
              </a:rPr>
              <a:t> et al., 1996; </a:t>
            </a:r>
            <a:r>
              <a:rPr lang="it-IT" sz="2300" dirty="0" err="1" smtClean="0">
                <a:solidFill>
                  <a:srgbClr val="00FF80"/>
                </a:solidFill>
              </a:rPr>
              <a:t>Garry</a:t>
            </a:r>
            <a:r>
              <a:rPr lang="it-IT" sz="2300" dirty="0" smtClean="0">
                <a:solidFill>
                  <a:srgbClr val="00FF80"/>
                </a:solidFill>
              </a:rPr>
              <a:t> et al., 1996)</a:t>
            </a:r>
            <a:endParaRPr lang="it-IT" sz="2300" dirty="0">
              <a:solidFill>
                <a:srgbClr val="00FF80"/>
              </a:solidFill>
            </a:endParaRPr>
          </a:p>
        </p:txBody>
      </p:sp>
    </p:spTree>
    <p:extLst>
      <p:ext uri="{BB962C8B-B14F-4D97-AF65-F5344CB8AC3E}">
        <p14:creationId xmlns:p14="http://schemas.microsoft.com/office/powerpoint/2010/main" val="2935300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Falsi ricordi e personalità</a:t>
            </a:r>
            <a:endParaRPr lang="it-IT" dirty="0">
              <a:solidFill>
                <a:srgbClr val="FFFF00"/>
              </a:solidFill>
            </a:endParaRPr>
          </a:p>
        </p:txBody>
      </p:sp>
      <p:sp>
        <p:nvSpPr>
          <p:cNvPr id="3" name="Segnaposto contenuto 2"/>
          <p:cNvSpPr>
            <a:spLocks noGrp="1"/>
          </p:cNvSpPr>
          <p:nvPr>
            <p:ph idx="1"/>
          </p:nvPr>
        </p:nvSpPr>
        <p:spPr>
          <a:xfrm>
            <a:off x="1823309" y="2113635"/>
            <a:ext cx="7177135" cy="2595985"/>
          </a:xfrm>
        </p:spPr>
        <p:txBody>
          <a:bodyPr>
            <a:normAutofit fontScale="85000" lnSpcReduction="20000"/>
          </a:bodyPr>
          <a:lstStyle/>
          <a:p>
            <a:pPr marL="0" indent="0">
              <a:buNone/>
            </a:pPr>
            <a:r>
              <a:rPr lang="it-IT" dirty="0" smtClean="0"/>
              <a:t>Lo studio di </a:t>
            </a:r>
            <a:r>
              <a:rPr lang="it-IT" dirty="0" err="1" smtClean="0"/>
              <a:t>Hyman</a:t>
            </a:r>
            <a:r>
              <a:rPr lang="it-IT" dirty="0" smtClean="0"/>
              <a:t> et al. (1995) riporta alcune variabili di personalità correlate con la creazione di false memorie:</a:t>
            </a:r>
          </a:p>
          <a:p>
            <a:r>
              <a:rPr lang="it-IT" i="1" dirty="0" smtClean="0">
                <a:solidFill>
                  <a:srgbClr val="FF9DF3"/>
                </a:solidFill>
              </a:rPr>
              <a:t>Scala di Esperienze Dissociative </a:t>
            </a:r>
            <a:r>
              <a:rPr lang="it-IT" dirty="0" smtClean="0"/>
              <a:t>(grado di attenzione, capacità di correlare consapevolezza, attenzione  e memoria)</a:t>
            </a:r>
          </a:p>
          <a:p>
            <a:r>
              <a:rPr lang="it-IT" i="1" dirty="0" smtClean="0">
                <a:solidFill>
                  <a:srgbClr val="FF9DF3"/>
                </a:solidFill>
              </a:rPr>
              <a:t>Scala di immaginazione Creativa </a:t>
            </a:r>
            <a:r>
              <a:rPr lang="it-IT" dirty="0" smtClean="0"/>
              <a:t>(suscettibilità all’ipnosi, vividezza dell’immaginazione)</a:t>
            </a:r>
            <a:endParaRPr lang="it-IT" dirty="0"/>
          </a:p>
        </p:txBody>
      </p:sp>
      <p:sp>
        <p:nvSpPr>
          <p:cNvPr id="4" name="CasellaDiTesto 3"/>
          <p:cNvSpPr txBox="1"/>
          <p:nvPr/>
        </p:nvSpPr>
        <p:spPr>
          <a:xfrm>
            <a:off x="2586835" y="1044700"/>
            <a:ext cx="5497380" cy="8925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it-IT" sz="2600" dirty="0" smtClean="0">
                <a:solidFill>
                  <a:srgbClr val="0000FF"/>
                </a:solidFill>
              </a:rPr>
              <a:t>N.B. Solo il 25% </a:t>
            </a:r>
            <a:r>
              <a:rPr lang="it-IT" sz="2600" dirty="0" err="1" smtClean="0">
                <a:solidFill>
                  <a:srgbClr val="0000FF"/>
                </a:solidFill>
              </a:rPr>
              <a:t>ca</a:t>
            </a:r>
            <a:r>
              <a:rPr lang="it-IT" sz="2600" dirty="0" smtClean="0">
                <a:solidFill>
                  <a:srgbClr val="0000FF"/>
                </a:solidFill>
              </a:rPr>
              <a:t>. dei soggetti arriva a ricordare eventi fittizi</a:t>
            </a:r>
            <a:endParaRPr lang="it-IT" sz="2600" dirty="0">
              <a:solidFill>
                <a:srgbClr val="0000FF"/>
              </a:solidFill>
            </a:endParaRPr>
          </a:p>
        </p:txBody>
      </p:sp>
    </p:spTree>
    <p:extLst>
      <p:ext uri="{BB962C8B-B14F-4D97-AF65-F5344CB8AC3E}">
        <p14:creationId xmlns:p14="http://schemas.microsoft.com/office/powerpoint/2010/main" val="1958369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smtClean="0">
                <a:solidFill>
                  <a:srgbClr val="FFFF00"/>
                </a:solidFill>
              </a:rPr>
              <a:t>Relazione tra sicurezza e accuratezza del ricordo</a:t>
            </a:r>
            <a:endParaRPr lang="it-IT" dirty="0">
              <a:solidFill>
                <a:srgbClr val="FFFF00"/>
              </a:solidFill>
            </a:endParaRPr>
          </a:p>
        </p:txBody>
      </p:sp>
      <p:sp>
        <p:nvSpPr>
          <p:cNvPr id="3" name="Segnaposto contenuto 2"/>
          <p:cNvSpPr>
            <a:spLocks noGrp="1"/>
          </p:cNvSpPr>
          <p:nvPr>
            <p:ph idx="1"/>
          </p:nvPr>
        </p:nvSpPr>
        <p:spPr/>
        <p:txBody>
          <a:bodyPr>
            <a:normAutofit lnSpcReduction="10000"/>
          </a:bodyPr>
          <a:lstStyle/>
          <a:p>
            <a:r>
              <a:rPr lang="it-IT" dirty="0" smtClean="0"/>
              <a:t>Una </a:t>
            </a:r>
            <a:r>
              <a:rPr lang="it-IT" dirty="0" smtClean="0">
                <a:solidFill>
                  <a:srgbClr val="FF9DF3"/>
                </a:solidFill>
              </a:rPr>
              <a:t>rassegna su 45 esperimenti </a:t>
            </a:r>
            <a:r>
              <a:rPr lang="it-IT" dirty="0" smtClean="0"/>
              <a:t>(</a:t>
            </a:r>
            <a:r>
              <a:rPr lang="it-IT" dirty="0" err="1" smtClean="0"/>
              <a:t>Deffenbacher</a:t>
            </a:r>
            <a:r>
              <a:rPr lang="it-IT" dirty="0" smtClean="0"/>
              <a:t>, 1980) ha rivelato che in circa metà degli studi è emersa una correlazione positiva tra sicurezza e accuratezza</a:t>
            </a:r>
          </a:p>
          <a:p>
            <a:r>
              <a:rPr lang="it-IT" dirty="0" smtClean="0">
                <a:solidFill>
                  <a:srgbClr val="00FF00"/>
                </a:solidFill>
              </a:rPr>
              <a:t>Nell’altra metà NON è emersa alcuna relazione e in pochi casi addirittura una correlazione inversa! </a:t>
            </a:r>
            <a:endParaRPr lang="it-IT" dirty="0">
              <a:solidFill>
                <a:srgbClr val="00FF00"/>
              </a:solidFill>
            </a:endParaRPr>
          </a:p>
        </p:txBody>
      </p:sp>
    </p:spTree>
    <p:extLst>
      <p:ext uri="{BB962C8B-B14F-4D97-AF65-F5344CB8AC3E}">
        <p14:creationId xmlns:p14="http://schemas.microsoft.com/office/powerpoint/2010/main" val="219332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a:t>
            </a:r>
            <a:r>
              <a:rPr lang="it-IT" dirty="0" smtClean="0"/>
              <a:t>mnesia infantile (2) </a:t>
            </a:r>
            <a:endParaRPr lang="it-IT" dirty="0"/>
          </a:p>
        </p:txBody>
      </p:sp>
      <p:sp>
        <p:nvSpPr>
          <p:cNvPr id="3" name="Segnaposto contenuto 2"/>
          <p:cNvSpPr>
            <a:spLocks noGrp="1"/>
          </p:cNvSpPr>
          <p:nvPr>
            <p:ph idx="1"/>
          </p:nvPr>
        </p:nvSpPr>
        <p:spPr>
          <a:xfrm>
            <a:off x="143555" y="1502815"/>
            <a:ext cx="6413610" cy="3206805"/>
          </a:xfrm>
        </p:spPr>
        <p:txBody>
          <a:bodyPr>
            <a:normAutofit fontScale="92500" lnSpcReduction="10000"/>
          </a:bodyPr>
          <a:lstStyle/>
          <a:p>
            <a:r>
              <a:rPr lang="it-IT" dirty="0" smtClean="0"/>
              <a:t>Sviluppo biologico: l’ippocampo non è maturo fino al secondo anno </a:t>
            </a:r>
            <a:r>
              <a:rPr lang="it-IT" dirty="0" err="1" smtClean="0"/>
              <a:t>ca</a:t>
            </a:r>
            <a:r>
              <a:rPr lang="it-IT" dirty="0" smtClean="0"/>
              <a:t>. – scarso consolidamento</a:t>
            </a:r>
          </a:p>
          <a:p>
            <a:r>
              <a:rPr lang="it-IT" dirty="0" smtClean="0"/>
              <a:t>Fattori cognitivi: prima dello sviluppo completo del linguaggio (4 a. </a:t>
            </a:r>
            <a:r>
              <a:rPr lang="it-IT" dirty="0" err="1" smtClean="0"/>
              <a:t>ca</a:t>
            </a:r>
            <a:r>
              <a:rPr lang="it-IT" dirty="0" smtClean="0"/>
              <a:t>.) e dell’ingresso a scuola, mancano strategie di organizzazione dell’esperienza che facilitano la codifica e il consolidamento</a:t>
            </a:r>
            <a:endParaRPr lang="it-IT" dirty="0"/>
          </a:p>
        </p:txBody>
      </p:sp>
      <p:pic>
        <p:nvPicPr>
          <p:cNvPr id="4" name="Immagine 3" descr="img-age-3-5-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165" y="1960930"/>
            <a:ext cx="2434130" cy="2434130"/>
          </a:xfrm>
          <a:prstGeom prst="rect">
            <a:avLst/>
          </a:prstGeom>
        </p:spPr>
      </p:pic>
      <p:sp>
        <p:nvSpPr>
          <p:cNvPr id="5" name="CasellaDiTesto 4"/>
          <p:cNvSpPr txBox="1"/>
          <p:nvPr/>
        </p:nvSpPr>
        <p:spPr>
          <a:xfrm>
            <a:off x="448965" y="1044700"/>
            <a:ext cx="1414169" cy="492443"/>
          </a:xfrm>
          <a:prstGeom prst="rect">
            <a:avLst/>
          </a:prstGeom>
          <a:noFill/>
        </p:spPr>
        <p:txBody>
          <a:bodyPr wrap="none" rtlCol="0">
            <a:spAutoFit/>
          </a:bodyPr>
          <a:lstStyle/>
          <a:p>
            <a:r>
              <a:rPr lang="it-IT" sz="2600" dirty="0" smtClean="0">
                <a:solidFill>
                  <a:srgbClr val="FFFF00"/>
                </a:solidFill>
                <a:latin typeface="Comic Sans MS"/>
                <a:cs typeface="Comic Sans MS"/>
              </a:rPr>
              <a:t>CAUSE:</a:t>
            </a:r>
            <a:endParaRPr lang="it-IT" sz="2600" dirty="0">
              <a:solidFill>
                <a:srgbClr val="FFFF00"/>
              </a:solidFill>
              <a:latin typeface="Comic Sans MS"/>
              <a:cs typeface="Comic Sans MS"/>
            </a:endParaRPr>
          </a:p>
        </p:txBody>
      </p:sp>
    </p:spTree>
    <p:extLst>
      <p:ext uri="{BB962C8B-B14F-4D97-AF65-F5344CB8AC3E}">
        <p14:creationId xmlns:p14="http://schemas.microsoft.com/office/powerpoint/2010/main" val="1452889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128470"/>
            <a:ext cx="6566314" cy="572644"/>
          </a:xfrm>
        </p:spPr>
        <p:txBody>
          <a:bodyPr>
            <a:normAutofit fontScale="90000"/>
          </a:bodyPr>
          <a:lstStyle/>
          <a:p>
            <a:r>
              <a:rPr lang="it-IT" dirty="0">
                <a:solidFill>
                  <a:srgbClr val="FFFF00"/>
                </a:solidFill>
              </a:rPr>
              <a:t>Relazione tra sicurezza e accuratezza del ricordo</a:t>
            </a:r>
            <a:endParaRPr lang="it-IT" dirty="0"/>
          </a:p>
        </p:txBody>
      </p:sp>
      <p:sp>
        <p:nvSpPr>
          <p:cNvPr id="3" name="Segnaposto contenuto 2"/>
          <p:cNvSpPr>
            <a:spLocks noGrp="1"/>
          </p:cNvSpPr>
          <p:nvPr>
            <p:ph idx="1"/>
          </p:nvPr>
        </p:nvSpPr>
        <p:spPr>
          <a:xfrm>
            <a:off x="2128721" y="1197405"/>
            <a:ext cx="6871724" cy="3358356"/>
          </a:xfrm>
        </p:spPr>
        <p:txBody>
          <a:bodyPr>
            <a:normAutofit fontScale="85000" lnSpcReduction="10000"/>
          </a:bodyPr>
          <a:lstStyle/>
          <a:p>
            <a:pPr marL="0" indent="0">
              <a:buNone/>
            </a:pPr>
            <a:r>
              <a:rPr lang="it-IT" dirty="0" smtClean="0">
                <a:latin typeface="Century Gothic"/>
                <a:cs typeface="Century Gothic"/>
              </a:rPr>
              <a:t>Un ricordo “sicuro” ma inaccurato può essere legato a 2 ordini di fattori: </a:t>
            </a:r>
          </a:p>
          <a:p>
            <a:r>
              <a:rPr lang="it-IT" u="sng" dirty="0" smtClean="0">
                <a:solidFill>
                  <a:srgbClr val="FF0080"/>
                </a:solidFill>
                <a:latin typeface="Century Gothic"/>
                <a:cs typeface="Century Gothic"/>
              </a:rPr>
              <a:t>circostanze relative al momento della codifica</a:t>
            </a:r>
            <a:r>
              <a:rPr lang="it-IT" dirty="0" smtClean="0">
                <a:latin typeface="Century Gothic"/>
                <a:cs typeface="Century Gothic"/>
              </a:rPr>
              <a:t>:  ad es: breve durata dell’evento, scarsa illuminazione, elevato stress che impedisce un’attenzione adeguatamente distribuita</a:t>
            </a:r>
          </a:p>
          <a:p>
            <a:r>
              <a:rPr lang="it-IT" u="sng" dirty="0">
                <a:solidFill>
                  <a:srgbClr val="3366FF"/>
                </a:solidFill>
                <a:latin typeface="Century Gothic"/>
                <a:cs typeface="Century Gothic"/>
              </a:rPr>
              <a:t>i</a:t>
            </a:r>
            <a:r>
              <a:rPr lang="it-IT" u="sng" dirty="0" smtClean="0">
                <a:solidFill>
                  <a:srgbClr val="3366FF"/>
                </a:solidFill>
                <a:latin typeface="Century Gothic"/>
                <a:cs typeface="Century Gothic"/>
              </a:rPr>
              <a:t>nferenze interne o suggestioni esterne post-fattuali</a:t>
            </a:r>
            <a:endParaRPr lang="it-IT" u="sng" dirty="0">
              <a:solidFill>
                <a:srgbClr val="3366FF"/>
              </a:solidFill>
              <a:latin typeface="Century Gothic"/>
              <a:cs typeface="Century Gothic"/>
            </a:endParaRPr>
          </a:p>
        </p:txBody>
      </p:sp>
    </p:spTree>
    <p:extLst>
      <p:ext uri="{BB962C8B-B14F-4D97-AF65-F5344CB8AC3E}">
        <p14:creationId xmlns:p14="http://schemas.microsoft.com/office/powerpoint/2010/main" val="761811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8721" y="-24235"/>
            <a:ext cx="6566314" cy="763525"/>
          </a:xfrm>
        </p:spPr>
        <p:txBody>
          <a:bodyPr>
            <a:normAutofit fontScale="90000"/>
          </a:bodyPr>
          <a:lstStyle/>
          <a:p>
            <a:r>
              <a:rPr lang="it-IT" dirty="0" smtClean="0">
                <a:solidFill>
                  <a:srgbClr val="FFFF00"/>
                </a:solidFill>
              </a:rPr>
              <a:t>Esempio: evitare </a:t>
            </a:r>
            <a:r>
              <a:rPr lang="it-IT" dirty="0">
                <a:solidFill>
                  <a:srgbClr val="FFFF00"/>
                </a:solidFill>
              </a:rPr>
              <a:t>per un </a:t>
            </a:r>
            <a:r>
              <a:rPr lang="it-IT" dirty="0" smtClean="0">
                <a:solidFill>
                  <a:srgbClr val="FFFF00"/>
                </a:solidFill>
              </a:rPr>
              <a:t>pelo un incidente d’auto</a:t>
            </a:r>
            <a:endParaRPr lang="it-IT" dirty="0">
              <a:solidFill>
                <a:srgbClr val="FFFF00"/>
              </a:solidFill>
            </a:endParaRPr>
          </a:p>
        </p:txBody>
      </p:sp>
      <p:sp>
        <p:nvSpPr>
          <p:cNvPr id="3" name="Segnaposto contenuto 2"/>
          <p:cNvSpPr>
            <a:spLocks noGrp="1"/>
          </p:cNvSpPr>
          <p:nvPr>
            <p:ph idx="1"/>
          </p:nvPr>
        </p:nvSpPr>
        <p:spPr>
          <a:xfrm>
            <a:off x="2434129" y="891995"/>
            <a:ext cx="6566316" cy="3206805"/>
          </a:xfrm>
        </p:spPr>
        <p:txBody>
          <a:bodyPr>
            <a:normAutofit fontScale="85000" lnSpcReduction="10000"/>
          </a:bodyPr>
          <a:lstStyle/>
          <a:p>
            <a:r>
              <a:rPr lang="it-IT" dirty="0" smtClean="0">
                <a:latin typeface="Candara"/>
                <a:cs typeface="Candara"/>
              </a:rPr>
              <a:t>A causa della brevità dell’evento e del livello di stress, la persona non riuscirà a codificare molti dettagli (es. marca/colore dell’auto, se c’era un altro passeggero, ecc.)</a:t>
            </a:r>
          </a:p>
          <a:p>
            <a:r>
              <a:rPr lang="it-IT" dirty="0" smtClean="0">
                <a:latin typeface="Candara"/>
                <a:cs typeface="Candara"/>
              </a:rPr>
              <a:t>Poiché l’evento è saliente la persona se lo ripeterà spesso, tendendo a riempire le lacune con inferenze personali o suggestioni esterne</a:t>
            </a:r>
          </a:p>
          <a:p>
            <a:r>
              <a:rPr lang="it-IT" dirty="0" smtClean="0">
                <a:latin typeface="Candara"/>
                <a:cs typeface="Candara"/>
              </a:rPr>
              <a:t>La ripetizione crea un ricordo “forte” sebbene inaccurato</a:t>
            </a:r>
            <a:endParaRPr lang="it-IT" dirty="0">
              <a:latin typeface="Candara"/>
              <a:cs typeface="Candara"/>
            </a:endParaRPr>
          </a:p>
        </p:txBody>
      </p:sp>
      <p:pic>
        <p:nvPicPr>
          <p:cNvPr id="4" name="Immagine 3"/>
          <p:cNvPicPr>
            <a:picLocks noChangeAspect="1"/>
          </p:cNvPicPr>
          <p:nvPr/>
        </p:nvPicPr>
        <p:blipFill>
          <a:blip r:embed="rId2"/>
          <a:stretch>
            <a:fillRect/>
          </a:stretch>
        </p:blipFill>
        <p:spPr>
          <a:xfrm>
            <a:off x="0" y="1044700"/>
            <a:ext cx="2434130" cy="2821811"/>
          </a:xfrm>
          <a:prstGeom prst="rect">
            <a:avLst/>
          </a:prstGeom>
          <a:ln>
            <a:solidFill>
              <a:srgbClr val="FF0080"/>
            </a:solidFill>
          </a:ln>
        </p:spPr>
      </p:pic>
      <p:sp>
        <p:nvSpPr>
          <p:cNvPr id="5" name="CasellaDiTesto 4"/>
          <p:cNvSpPr txBox="1"/>
          <p:nvPr/>
        </p:nvSpPr>
        <p:spPr>
          <a:xfrm>
            <a:off x="3503065" y="4404210"/>
            <a:ext cx="4044284" cy="492443"/>
          </a:xfrm>
          <a:prstGeom prst="rect">
            <a:avLst/>
          </a:prstGeom>
          <a:noFill/>
        </p:spPr>
        <p:txBody>
          <a:bodyPr wrap="none" rtlCol="0">
            <a:spAutoFit/>
          </a:bodyPr>
          <a:lstStyle/>
          <a:p>
            <a:r>
              <a:rPr lang="it-IT" sz="2600" dirty="0">
                <a:solidFill>
                  <a:srgbClr val="00FF00"/>
                </a:solidFill>
              </a:rPr>
              <a:t>i</a:t>
            </a:r>
            <a:r>
              <a:rPr lang="it-IT" sz="2600" dirty="0" smtClean="0">
                <a:solidFill>
                  <a:srgbClr val="00FF00"/>
                </a:solidFill>
              </a:rPr>
              <a:t>mplicazioni in ambito legale </a:t>
            </a:r>
            <a:endParaRPr lang="it-IT" sz="2600" dirty="0">
              <a:solidFill>
                <a:srgbClr val="00FF00"/>
              </a:solidFill>
            </a:endParaRPr>
          </a:p>
        </p:txBody>
      </p:sp>
      <p:sp>
        <p:nvSpPr>
          <p:cNvPr id="6" name="Freccia giù 5"/>
          <p:cNvSpPr/>
          <p:nvPr/>
        </p:nvSpPr>
        <p:spPr>
          <a:xfrm>
            <a:off x="5335525" y="3946095"/>
            <a:ext cx="305410" cy="458115"/>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915342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Suggestioni esterne nei bambini</a:t>
            </a:r>
            <a:endParaRPr lang="it-IT" dirty="0">
              <a:solidFill>
                <a:srgbClr val="FFFF00"/>
              </a:solidFill>
            </a:endParaRPr>
          </a:p>
        </p:txBody>
      </p:sp>
      <p:sp>
        <p:nvSpPr>
          <p:cNvPr id="3" name="Segnaposto contenuto 2"/>
          <p:cNvSpPr>
            <a:spLocks noGrp="1"/>
          </p:cNvSpPr>
          <p:nvPr>
            <p:ph idx="1"/>
          </p:nvPr>
        </p:nvSpPr>
        <p:spPr>
          <a:xfrm>
            <a:off x="3197655" y="2419045"/>
            <a:ext cx="5946345" cy="2595985"/>
          </a:xfrm>
        </p:spPr>
        <p:txBody>
          <a:bodyPr>
            <a:normAutofit fontScale="92500" lnSpcReduction="10000"/>
          </a:bodyPr>
          <a:lstStyle/>
          <a:p>
            <a:r>
              <a:rPr lang="it-IT" sz="2600" dirty="0" smtClean="0"/>
              <a:t>In un esperimento “in cieco” a un assistente sociale veniva fornito il resoconto di un evento contenente azioni reali e false</a:t>
            </a:r>
          </a:p>
          <a:p>
            <a:r>
              <a:rPr lang="it-IT" sz="2600" dirty="0" smtClean="0"/>
              <a:t>All’assistente sociale era chiesto di interrogare il bambino sull’evento evitando domande tendenziose </a:t>
            </a:r>
            <a:endParaRPr lang="it-IT" sz="2600" dirty="0"/>
          </a:p>
        </p:txBody>
      </p:sp>
      <p:sp>
        <p:nvSpPr>
          <p:cNvPr id="4" name="Rettangolo 3"/>
          <p:cNvSpPr/>
          <p:nvPr/>
        </p:nvSpPr>
        <p:spPr>
          <a:xfrm>
            <a:off x="2434130" y="1066012"/>
            <a:ext cx="6413610" cy="1200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2400" dirty="0">
                <a:solidFill>
                  <a:srgbClr val="FF6600"/>
                </a:solidFill>
                <a:latin typeface="Chalkboard"/>
                <a:cs typeface="Chalkboard"/>
              </a:rPr>
              <a:t>I bambini sono particolarmente suscettibili alla creazione di falsi ricordi tramite suggestioni esterne </a:t>
            </a:r>
          </a:p>
        </p:txBody>
      </p:sp>
      <p:pic>
        <p:nvPicPr>
          <p:cNvPr id="6" name="Immagine 5"/>
          <p:cNvPicPr>
            <a:picLocks noChangeAspect="1"/>
          </p:cNvPicPr>
          <p:nvPr/>
        </p:nvPicPr>
        <p:blipFill>
          <a:blip r:embed="rId2"/>
          <a:stretch>
            <a:fillRect/>
          </a:stretch>
        </p:blipFill>
        <p:spPr>
          <a:xfrm>
            <a:off x="1" y="3335276"/>
            <a:ext cx="2999080" cy="1808224"/>
          </a:xfrm>
          <a:prstGeom prst="rect">
            <a:avLst/>
          </a:prstGeom>
        </p:spPr>
      </p:pic>
    </p:spTree>
    <p:extLst>
      <p:ext uri="{BB962C8B-B14F-4D97-AF65-F5344CB8AC3E}">
        <p14:creationId xmlns:p14="http://schemas.microsoft.com/office/powerpoint/2010/main" val="2553834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FFFF00"/>
                </a:solidFill>
              </a:rPr>
              <a:t>Suggestioni esterne nei </a:t>
            </a:r>
            <a:r>
              <a:rPr lang="it-IT" dirty="0" smtClean="0">
                <a:solidFill>
                  <a:srgbClr val="FFFF00"/>
                </a:solidFill>
              </a:rPr>
              <a:t>bambini (2)</a:t>
            </a:r>
            <a:endParaRPr lang="it-IT" dirty="0"/>
          </a:p>
        </p:txBody>
      </p:sp>
      <p:sp>
        <p:nvSpPr>
          <p:cNvPr id="3" name="Segnaposto contenuto 2"/>
          <p:cNvSpPr>
            <a:spLocks noGrp="1"/>
          </p:cNvSpPr>
          <p:nvPr>
            <p:ph idx="1"/>
          </p:nvPr>
        </p:nvSpPr>
        <p:spPr>
          <a:xfrm>
            <a:off x="1823310" y="891995"/>
            <a:ext cx="7320690" cy="2443280"/>
          </a:xfrm>
        </p:spPr>
        <p:txBody>
          <a:bodyPr/>
          <a:lstStyle/>
          <a:p>
            <a:pPr marL="0" indent="0">
              <a:lnSpc>
                <a:spcPct val="80000"/>
              </a:lnSpc>
              <a:buNone/>
            </a:pPr>
            <a:r>
              <a:rPr lang="it-IT" sz="2600" u="sng" dirty="0">
                <a:solidFill>
                  <a:srgbClr val="FF6FCF"/>
                </a:solidFill>
                <a:latin typeface="Candara"/>
                <a:cs typeface="Candara"/>
              </a:rPr>
              <a:t>RISULTATI</a:t>
            </a:r>
          </a:p>
          <a:p>
            <a:pPr>
              <a:lnSpc>
                <a:spcPct val="80000"/>
              </a:lnSpc>
            </a:pPr>
            <a:r>
              <a:rPr lang="it-IT" sz="2600" dirty="0">
                <a:solidFill>
                  <a:schemeClr val="accent3">
                    <a:lumMod val="75000"/>
                  </a:schemeClr>
                </a:solidFill>
                <a:latin typeface="Candara"/>
                <a:cs typeface="Candara"/>
              </a:rPr>
              <a:t>Alla fine il bambino ricordava con sicurezza le false azioni </a:t>
            </a:r>
          </a:p>
          <a:p>
            <a:pPr>
              <a:lnSpc>
                <a:spcPct val="80000"/>
              </a:lnSpc>
            </a:pPr>
            <a:r>
              <a:rPr lang="it-IT" sz="2600" dirty="0">
                <a:solidFill>
                  <a:schemeClr val="accent3">
                    <a:lumMod val="75000"/>
                  </a:schemeClr>
                </a:solidFill>
                <a:latin typeface="Candara"/>
                <a:cs typeface="Candara"/>
              </a:rPr>
              <a:t>Altri professionisti non sono stati in grado di distinguere, tra le cose ricordate dal bambino, le  azioni reali e false</a:t>
            </a:r>
          </a:p>
          <a:p>
            <a:endParaRPr lang="it-IT" dirty="0"/>
          </a:p>
        </p:txBody>
      </p:sp>
      <p:pic>
        <p:nvPicPr>
          <p:cNvPr id="4" name="Immagine 3" descr="images_audizioneprotet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755" y="2974316"/>
            <a:ext cx="2892245" cy="2169184"/>
          </a:xfrm>
          <a:prstGeom prst="rect">
            <a:avLst/>
          </a:prstGeom>
        </p:spPr>
      </p:pic>
      <p:sp>
        <p:nvSpPr>
          <p:cNvPr id="5" name="CasellaDiTesto 4"/>
          <p:cNvSpPr txBox="1"/>
          <p:nvPr/>
        </p:nvSpPr>
        <p:spPr>
          <a:xfrm>
            <a:off x="2586835" y="3640685"/>
            <a:ext cx="3054100" cy="89255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t-IT" sz="2600" dirty="0">
                <a:solidFill>
                  <a:schemeClr val="tx1"/>
                </a:solidFill>
                <a:latin typeface="Comic Sans MS"/>
                <a:cs typeface="Comic Sans MS"/>
              </a:rPr>
              <a:t>i</a:t>
            </a:r>
            <a:r>
              <a:rPr lang="it-IT" sz="2600" dirty="0" smtClean="0">
                <a:solidFill>
                  <a:schemeClr val="tx1"/>
                </a:solidFill>
                <a:latin typeface="Comic Sans MS"/>
                <a:cs typeface="Comic Sans MS"/>
              </a:rPr>
              <a:t>mportanza delle audizioni protette</a:t>
            </a:r>
            <a:endParaRPr lang="it-IT" sz="2600" dirty="0">
              <a:solidFill>
                <a:schemeClr val="tx1"/>
              </a:solidFill>
              <a:latin typeface="Comic Sans MS"/>
              <a:cs typeface="Comic Sans MS"/>
            </a:endParaRPr>
          </a:p>
        </p:txBody>
      </p:sp>
    </p:spTree>
    <p:extLst>
      <p:ext uri="{BB962C8B-B14F-4D97-AF65-F5344CB8AC3E}">
        <p14:creationId xmlns:p14="http://schemas.microsoft.com/office/powerpoint/2010/main" val="514138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Confessioni forzate </a:t>
            </a:r>
            <a:endParaRPr lang="it-IT" dirty="0">
              <a:solidFill>
                <a:srgbClr val="FFFF00"/>
              </a:solidFill>
            </a:endParaRPr>
          </a:p>
        </p:txBody>
      </p:sp>
      <p:sp>
        <p:nvSpPr>
          <p:cNvPr id="3" name="Segnaposto contenuto 2"/>
          <p:cNvSpPr>
            <a:spLocks noGrp="1"/>
          </p:cNvSpPr>
          <p:nvPr>
            <p:ph idx="1"/>
          </p:nvPr>
        </p:nvSpPr>
        <p:spPr>
          <a:xfrm>
            <a:off x="3350359" y="2266340"/>
            <a:ext cx="5650086" cy="2724455"/>
          </a:xfrm>
        </p:spPr>
        <p:txBody>
          <a:bodyPr>
            <a:normAutofit fontScale="77500" lnSpcReduction="20000"/>
          </a:bodyPr>
          <a:lstStyle/>
          <a:p>
            <a:r>
              <a:rPr lang="it-IT" dirty="0" smtClean="0"/>
              <a:t>affermare che esistono prove inconfutabili (es. DNA, impronte)</a:t>
            </a:r>
          </a:p>
          <a:p>
            <a:r>
              <a:rPr lang="it-IT" dirty="0"/>
              <a:t>s</a:t>
            </a:r>
            <a:r>
              <a:rPr lang="it-IT" dirty="0" smtClean="0"/>
              <a:t>ostenere che l’accusato fosse ubriaco o in stato tale da non poter ricordare bene</a:t>
            </a:r>
          </a:p>
          <a:p>
            <a:r>
              <a:rPr lang="it-IT" dirty="0"/>
              <a:t>s</a:t>
            </a:r>
            <a:r>
              <a:rPr lang="it-IT" dirty="0" smtClean="0"/>
              <a:t>ostenere che i misfatti possono essere rimossi ma che possono essere recuperati sforzandosi</a:t>
            </a:r>
          </a:p>
          <a:p>
            <a:r>
              <a:rPr lang="it-IT" dirty="0"/>
              <a:t>a</a:t>
            </a:r>
            <a:r>
              <a:rPr lang="it-IT" dirty="0" smtClean="0"/>
              <a:t>ccusare il soggetto di soffrire di personalità multipla</a:t>
            </a:r>
            <a:endParaRPr lang="it-IT" dirty="0"/>
          </a:p>
        </p:txBody>
      </p:sp>
      <p:pic>
        <p:nvPicPr>
          <p:cNvPr id="4" name="Immagine 3" descr="interrogator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8319"/>
            <a:ext cx="3350360" cy="1675180"/>
          </a:xfrm>
          <a:prstGeom prst="rect">
            <a:avLst/>
          </a:prstGeom>
          <a:ln>
            <a:solidFill>
              <a:srgbClr val="0000FF"/>
            </a:solidFill>
          </a:ln>
        </p:spPr>
      </p:pic>
      <p:sp>
        <p:nvSpPr>
          <p:cNvPr id="5" name="Rettangolo 4"/>
          <p:cNvSpPr/>
          <p:nvPr/>
        </p:nvSpPr>
        <p:spPr>
          <a:xfrm>
            <a:off x="1976015" y="1044700"/>
            <a:ext cx="7024430" cy="1246495"/>
          </a:xfrm>
          <a:prstGeom prst="rect">
            <a:avLst/>
          </a:prstGeom>
        </p:spPr>
        <p:txBody>
          <a:bodyPr wrap="square">
            <a:spAutoFit/>
          </a:bodyPr>
          <a:lstStyle/>
          <a:p>
            <a:r>
              <a:rPr lang="it-IT" sz="2500" dirty="0">
                <a:solidFill>
                  <a:srgbClr val="CCFF66"/>
                </a:solidFill>
              </a:rPr>
              <a:t>Numerosi studi mostrano che ricordi e confessioni falsi possono essere indotti in individui innocenti tramite le tecniche di interrogatorio, come:</a:t>
            </a:r>
          </a:p>
        </p:txBody>
      </p:sp>
    </p:spTree>
    <p:extLst>
      <p:ext uri="{BB962C8B-B14F-4D97-AF65-F5344CB8AC3E}">
        <p14:creationId xmlns:p14="http://schemas.microsoft.com/office/powerpoint/2010/main" val="902218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FFF00"/>
                </a:solidFill>
              </a:rPr>
              <a:t>Monitoraggio della fonte</a:t>
            </a:r>
            <a:endParaRPr lang="it-IT" dirty="0">
              <a:solidFill>
                <a:srgbClr val="FFFF00"/>
              </a:solidFill>
            </a:endParaRPr>
          </a:p>
        </p:txBody>
      </p:sp>
      <p:sp>
        <p:nvSpPr>
          <p:cNvPr id="3" name="Segnaposto contenuto 2"/>
          <p:cNvSpPr>
            <a:spLocks noGrp="1"/>
          </p:cNvSpPr>
          <p:nvPr>
            <p:ph idx="1"/>
          </p:nvPr>
        </p:nvSpPr>
        <p:spPr>
          <a:xfrm>
            <a:off x="3503065" y="1044700"/>
            <a:ext cx="5191970" cy="4098800"/>
          </a:xfrm>
        </p:spPr>
        <p:txBody>
          <a:bodyPr>
            <a:normAutofit fontScale="92500" lnSpcReduction="20000"/>
          </a:bodyPr>
          <a:lstStyle/>
          <a:p>
            <a:r>
              <a:rPr lang="it-IT" dirty="0" smtClean="0"/>
              <a:t>Le illusioni della memoria descritte possono essere viste come un fallimento nel corretto recupero della fonte dell’info (</a:t>
            </a:r>
            <a:r>
              <a:rPr lang="it-IT" i="1" dirty="0" smtClean="0">
                <a:solidFill>
                  <a:srgbClr val="FF0080"/>
                </a:solidFill>
              </a:rPr>
              <a:t>processo di monitoraggio della fonte – aree prefrontali</a:t>
            </a:r>
            <a:r>
              <a:rPr lang="it-IT" dirty="0" smtClean="0"/>
              <a:t>) </a:t>
            </a:r>
          </a:p>
          <a:p>
            <a:r>
              <a:rPr lang="it-IT" dirty="0" smtClean="0"/>
              <a:t>I bambini sono particolarmente soggetti a tali errori di memoria perché le </a:t>
            </a:r>
            <a:r>
              <a:rPr lang="it-IT" dirty="0"/>
              <a:t>funzioni </a:t>
            </a:r>
            <a:r>
              <a:rPr lang="it-IT" dirty="0" smtClean="0"/>
              <a:t>frontali non sono ancora pienamente sviluppate (</a:t>
            </a:r>
            <a:r>
              <a:rPr lang="it-IT" dirty="0"/>
              <a:t>s</a:t>
            </a:r>
            <a:r>
              <a:rPr lang="it-IT" dirty="0" smtClean="0"/>
              <a:t>oprattutto fino a 4-6 a.)</a:t>
            </a:r>
            <a:endParaRPr lang="it-IT" dirty="0"/>
          </a:p>
        </p:txBody>
      </p:sp>
      <p:pic>
        <p:nvPicPr>
          <p:cNvPr id="4" name="Immagine 3"/>
          <p:cNvPicPr>
            <a:picLocks noChangeAspect="1"/>
          </p:cNvPicPr>
          <p:nvPr/>
        </p:nvPicPr>
        <p:blipFill>
          <a:blip r:embed="rId2"/>
          <a:stretch>
            <a:fillRect/>
          </a:stretch>
        </p:blipFill>
        <p:spPr>
          <a:xfrm>
            <a:off x="-9150" y="1105670"/>
            <a:ext cx="3503065" cy="3451245"/>
          </a:xfrm>
          <a:prstGeom prst="rect">
            <a:avLst/>
          </a:prstGeom>
        </p:spPr>
      </p:pic>
    </p:spTree>
    <p:extLst>
      <p:ext uri="{BB962C8B-B14F-4D97-AF65-F5344CB8AC3E}">
        <p14:creationId xmlns:p14="http://schemas.microsoft.com/office/powerpoint/2010/main" val="272793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5770" y="128470"/>
            <a:ext cx="5344675" cy="610821"/>
          </a:xfrm>
        </p:spPr>
        <p:txBody>
          <a:bodyPr>
            <a:normAutofit fontScale="90000"/>
          </a:bodyPr>
          <a:lstStyle/>
          <a:p>
            <a:r>
              <a:rPr lang="it-IT" dirty="0" smtClean="0"/>
              <a:t>Interazioni tra codifica e recupero: effetto del contesto</a:t>
            </a:r>
            <a:endParaRPr lang="it-IT" dirty="0"/>
          </a:p>
        </p:txBody>
      </p:sp>
      <p:sp>
        <p:nvSpPr>
          <p:cNvPr id="3" name="Segnaposto contenuto 2"/>
          <p:cNvSpPr>
            <a:spLocks noGrp="1"/>
          </p:cNvSpPr>
          <p:nvPr>
            <p:ph idx="1"/>
          </p:nvPr>
        </p:nvSpPr>
        <p:spPr>
          <a:xfrm>
            <a:off x="448965" y="1502815"/>
            <a:ext cx="8551479" cy="2137870"/>
          </a:xfrm>
        </p:spPr>
        <p:txBody>
          <a:bodyPr>
            <a:normAutofit/>
          </a:bodyPr>
          <a:lstStyle/>
          <a:p>
            <a:pPr marL="0" indent="0">
              <a:buNone/>
            </a:pPr>
            <a:r>
              <a:rPr lang="it-IT" sz="2400" dirty="0" smtClean="0"/>
              <a:t> </a:t>
            </a:r>
          </a:p>
          <a:p>
            <a:r>
              <a:rPr lang="it-IT" sz="2400" dirty="0" smtClean="0"/>
              <a:t>Es. Recuperereste più facilmente i nomi dei vostri compagni di scuola elementare se vi recaste in quella scuola</a:t>
            </a:r>
          </a:p>
          <a:p>
            <a:r>
              <a:rPr lang="it-IT" sz="2400" dirty="0" smtClean="0"/>
              <a:t>Es. Ricordereste più facilmente un litigio con un amico se tornaste nello stesso ristorante in cui si è svolto</a:t>
            </a:r>
            <a:endParaRPr lang="it-IT" sz="2400" dirty="0"/>
          </a:p>
        </p:txBody>
      </p:sp>
      <p:sp>
        <p:nvSpPr>
          <p:cNvPr id="4" name="CasellaDiTesto 3"/>
          <p:cNvSpPr txBox="1"/>
          <p:nvPr/>
        </p:nvSpPr>
        <p:spPr>
          <a:xfrm>
            <a:off x="296261" y="1044700"/>
            <a:ext cx="8704184" cy="86177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it-IT" sz="2400" dirty="0" smtClean="0">
                <a:solidFill>
                  <a:srgbClr val="000090"/>
                </a:solidFill>
                <a:latin typeface="Chalkboard"/>
                <a:cs typeface="Chalkboard"/>
              </a:rPr>
              <a:t>È più facile recuperare </a:t>
            </a:r>
            <a:r>
              <a:rPr lang="it-IT" sz="2400" dirty="0" err="1" smtClean="0">
                <a:solidFill>
                  <a:srgbClr val="000090"/>
                </a:solidFill>
                <a:latin typeface="Chalkboard"/>
                <a:cs typeface="Chalkboard"/>
              </a:rPr>
              <a:t>un’info</a:t>
            </a:r>
            <a:r>
              <a:rPr lang="it-IT" sz="2400" dirty="0" smtClean="0">
                <a:solidFill>
                  <a:srgbClr val="000090"/>
                </a:solidFill>
                <a:latin typeface="Chalkboard"/>
                <a:cs typeface="Chalkboard"/>
              </a:rPr>
              <a:t> o un episodio se ci troviamo nello </a:t>
            </a:r>
            <a:r>
              <a:rPr lang="it-IT" sz="2400" i="1" u="sng" dirty="0" smtClean="0">
                <a:solidFill>
                  <a:srgbClr val="000090"/>
                </a:solidFill>
                <a:latin typeface="Chalkboard"/>
                <a:cs typeface="Chalkboard"/>
              </a:rPr>
              <a:t>stesso contesto</a:t>
            </a:r>
            <a:r>
              <a:rPr lang="it-IT" sz="2400" dirty="0" smtClean="0">
                <a:solidFill>
                  <a:srgbClr val="000090"/>
                </a:solidFill>
                <a:latin typeface="Chalkboard"/>
                <a:cs typeface="Chalkboard"/>
              </a:rPr>
              <a:t> in cui lo abbiamo codificato (</a:t>
            </a:r>
            <a:r>
              <a:rPr lang="it-IT" sz="2400" dirty="0" err="1">
                <a:solidFill>
                  <a:srgbClr val="000090"/>
                </a:solidFill>
                <a:latin typeface="Chalkboard"/>
                <a:cs typeface="Chalkboard"/>
              </a:rPr>
              <a:t>E</a:t>
            </a:r>
            <a:r>
              <a:rPr lang="it-IT" sz="2400" dirty="0" err="1" smtClean="0">
                <a:solidFill>
                  <a:srgbClr val="000090"/>
                </a:solidFill>
                <a:latin typeface="Chalkboard"/>
                <a:cs typeface="Chalkboard"/>
              </a:rPr>
              <a:t>stes</a:t>
            </a:r>
            <a:r>
              <a:rPr lang="it-IT" sz="2400" dirty="0" smtClean="0">
                <a:solidFill>
                  <a:srgbClr val="000090"/>
                </a:solidFill>
                <a:latin typeface="Chalkboard"/>
                <a:cs typeface="Chalkboard"/>
              </a:rPr>
              <a:t>, 1972)</a:t>
            </a:r>
            <a:endParaRPr lang="it-IT" sz="2400" dirty="0">
              <a:solidFill>
                <a:srgbClr val="000090"/>
              </a:solidFill>
              <a:latin typeface="Chalkboard"/>
              <a:cs typeface="Chalkboard"/>
            </a:endParaRPr>
          </a:p>
        </p:txBody>
      </p:sp>
      <p:sp>
        <p:nvSpPr>
          <p:cNvPr id="5" name="CasellaDiTesto 4"/>
          <p:cNvSpPr txBox="1"/>
          <p:nvPr/>
        </p:nvSpPr>
        <p:spPr>
          <a:xfrm>
            <a:off x="143556" y="3793390"/>
            <a:ext cx="5344674" cy="1200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sz="2400" dirty="0" smtClean="0">
                <a:solidFill>
                  <a:schemeClr val="tx1"/>
                </a:solidFill>
              </a:rPr>
              <a:t>Questo spiega perché talvolta siamo sopraffatti da un torrente di ricordi quando visitiamo un luogo del ns passato  </a:t>
            </a:r>
            <a:endParaRPr lang="it-IT" sz="2400" dirty="0">
              <a:solidFill>
                <a:schemeClr val="tx1"/>
              </a:solidFill>
            </a:endParaRPr>
          </a:p>
        </p:txBody>
      </p:sp>
      <p:sp>
        <p:nvSpPr>
          <p:cNvPr id="6" name="CasellaDiTesto 5"/>
          <p:cNvSpPr txBox="1"/>
          <p:nvPr/>
        </p:nvSpPr>
        <p:spPr>
          <a:xfrm>
            <a:off x="6413610" y="3640685"/>
            <a:ext cx="2739540" cy="1477328"/>
          </a:xfrm>
          <a:prstGeom prst="rect">
            <a:avLst/>
          </a:prstGeom>
          <a:noFill/>
        </p:spPr>
        <p:txBody>
          <a:bodyPr wrap="square" rtlCol="0">
            <a:spAutoFit/>
          </a:bodyPr>
          <a:lstStyle/>
          <a:p>
            <a:pPr algn="ctr"/>
            <a:r>
              <a:rPr lang="it-IT" i="1" dirty="0" smtClean="0">
                <a:solidFill>
                  <a:srgbClr val="CCFF66"/>
                </a:solidFill>
                <a:latin typeface="Comic Sans MS"/>
                <a:cs typeface="Comic Sans MS"/>
              </a:rPr>
              <a:t>Accade anche perché nel luogo della codifica ci sono probabilmente più </a:t>
            </a:r>
            <a:r>
              <a:rPr lang="it-IT" i="1" dirty="0" err="1" smtClean="0">
                <a:solidFill>
                  <a:srgbClr val="CCFF66"/>
                </a:solidFill>
                <a:latin typeface="Comic Sans MS"/>
                <a:cs typeface="Comic Sans MS"/>
              </a:rPr>
              <a:t>cues</a:t>
            </a:r>
            <a:r>
              <a:rPr lang="it-IT" i="1" dirty="0" smtClean="0">
                <a:solidFill>
                  <a:srgbClr val="CCFF66"/>
                </a:solidFill>
                <a:latin typeface="Comic Sans MS"/>
                <a:cs typeface="Comic Sans MS"/>
              </a:rPr>
              <a:t> per il recupero (foto, oggetti, ecc.)</a:t>
            </a:r>
            <a:endParaRPr lang="it-IT" i="1" dirty="0">
              <a:solidFill>
                <a:srgbClr val="CCFF66"/>
              </a:solidFill>
              <a:latin typeface="Comic Sans MS"/>
              <a:cs typeface="Comic Sans MS"/>
            </a:endParaRPr>
          </a:p>
        </p:txBody>
      </p:sp>
      <p:sp>
        <p:nvSpPr>
          <p:cNvPr id="7" name="Freccia destra 6"/>
          <p:cNvSpPr/>
          <p:nvPr/>
        </p:nvSpPr>
        <p:spPr>
          <a:xfrm>
            <a:off x="5640935" y="4251504"/>
            <a:ext cx="763525" cy="331927"/>
          </a:xfrm>
          <a:prstGeom prst="rightArrow">
            <a:avLst/>
          </a:prstGeom>
          <a:ln w="38100" cmpd="sng">
            <a:solidFill>
              <a:srgbClr val="CCFF6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974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Effetti </a:t>
            </a:r>
            <a:r>
              <a:rPr lang="it-IT" smtClean="0"/>
              <a:t>del contesto</a:t>
            </a:r>
            <a:endParaRPr lang="it-IT"/>
          </a:p>
        </p:txBody>
      </p:sp>
      <p:sp>
        <p:nvSpPr>
          <p:cNvPr id="4" name="Rettangolo 3"/>
          <p:cNvSpPr/>
          <p:nvPr/>
        </p:nvSpPr>
        <p:spPr>
          <a:xfrm>
            <a:off x="448965" y="1499265"/>
            <a:ext cx="5597708"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it-IT" sz="2400" dirty="0" smtClean="0">
                <a:latin typeface="Chalkboard"/>
                <a:cs typeface="Chalkboard"/>
              </a:rPr>
              <a:t>1. Contesto </a:t>
            </a:r>
            <a:r>
              <a:rPr lang="it-IT" sz="2400" dirty="0">
                <a:latin typeface="Chalkboard"/>
                <a:cs typeface="Chalkboard"/>
              </a:rPr>
              <a:t>come luogo </a:t>
            </a:r>
            <a:r>
              <a:rPr lang="it-IT" sz="2400" dirty="0" smtClean="0">
                <a:latin typeface="Chalkboard"/>
                <a:cs typeface="Chalkboard"/>
              </a:rPr>
              <a:t>fisico/situazione</a:t>
            </a:r>
            <a:endParaRPr lang="it-IT" sz="2400" dirty="0">
              <a:latin typeface="Chalkboard"/>
              <a:cs typeface="Chalkboard"/>
            </a:endParaRPr>
          </a:p>
        </p:txBody>
      </p:sp>
      <p:pic>
        <p:nvPicPr>
          <p:cNvPr id="5" name="Immagine 4"/>
          <p:cNvPicPr>
            <a:picLocks noChangeAspect="1"/>
          </p:cNvPicPr>
          <p:nvPr/>
        </p:nvPicPr>
        <p:blipFill>
          <a:blip r:embed="rId2"/>
          <a:stretch>
            <a:fillRect/>
          </a:stretch>
        </p:blipFill>
        <p:spPr>
          <a:xfrm>
            <a:off x="6557165" y="879653"/>
            <a:ext cx="1371448" cy="1386687"/>
          </a:xfrm>
          <a:prstGeom prst="rect">
            <a:avLst/>
          </a:prstGeom>
        </p:spPr>
      </p:pic>
      <p:sp>
        <p:nvSpPr>
          <p:cNvPr id="6" name="Rettangolo 5"/>
          <p:cNvSpPr/>
          <p:nvPr/>
        </p:nvSpPr>
        <p:spPr>
          <a:xfrm>
            <a:off x="448965" y="2873610"/>
            <a:ext cx="5096267"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it-IT" sz="2400" dirty="0">
                <a:latin typeface="Chalkboard"/>
                <a:cs typeface="Chalkboard"/>
              </a:rPr>
              <a:t>2</a:t>
            </a:r>
            <a:r>
              <a:rPr lang="it-IT" sz="2400" dirty="0" smtClean="0">
                <a:latin typeface="Chalkboard"/>
                <a:cs typeface="Chalkboard"/>
              </a:rPr>
              <a:t>. Contesto </a:t>
            </a:r>
            <a:r>
              <a:rPr lang="it-IT" sz="2400" dirty="0">
                <a:latin typeface="Chalkboard"/>
                <a:cs typeface="Chalkboard"/>
              </a:rPr>
              <a:t>come </a:t>
            </a:r>
            <a:r>
              <a:rPr lang="it-IT" sz="2400" dirty="0" smtClean="0">
                <a:latin typeface="Chalkboard"/>
                <a:cs typeface="Chalkboard"/>
              </a:rPr>
              <a:t>stato di coscienza</a:t>
            </a:r>
            <a:endParaRPr lang="it-IT" sz="2400" dirty="0">
              <a:latin typeface="Chalkboard"/>
              <a:cs typeface="Chalkboard"/>
            </a:endParaRPr>
          </a:p>
        </p:txBody>
      </p:sp>
      <p:sp>
        <p:nvSpPr>
          <p:cNvPr id="7" name="Rettangolo 6"/>
          <p:cNvSpPr/>
          <p:nvPr/>
        </p:nvSpPr>
        <p:spPr>
          <a:xfrm>
            <a:off x="409520" y="4247955"/>
            <a:ext cx="4467890"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it-IT" sz="2400" dirty="0" smtClean="0">
                <a:latin typeface="Chalkboard"/>
                <a:cs typeface="Chalkboard"/>
              </a:rPr>
              <a:t>3. Contesto </a:t>
            </a:r>
            <a:r>
              <a:rPr lang="it-IT" sz="2400" dirty="0">
                <a:latin typeface="Chalkboard"/>
                <a:cs typeface="Chalkboard"/>
              </a:rPr>
              <a:t>come </a:t>
            </a:r>
            <a:r>
              <a:rPr lang="it-IT" sz="2400" dirty="0" smtClean="0">
                <a:latin typeface="Chalkboard"/>
                <a:cs typeface="Chalkboard"/>
              </a:rPr>
              <a:t>stato emotivo</a:t>
            </a:r>
            <a:endParaRPr lang="it-IT" sz="2400" dirty="0">
              <a:latin typeface="Chalkboard"/>
              <a:cs typeface="Chalkboard"/>
            </a:endParaRPr>
          </a:p>
        </p:txBody>
      </p:sp>
      <p:pic>
        <p:nvPicPr>
          <p:cNvPr id="3" name="Immagine 2" descr="come-far-passare-la-sborn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7165" y="2415396"/>
            <a:ext cx="1365195" cy="1377994"/>
          </a:xfrm>
          <a:prstGeom prst="rect">
            <a:avLst/>
          </a:prstGeom>
        </p:spPr>
      </p:pic>
      <p:pic>
        <p:nvPicPr>
          <p:cNvPr id="8" name="Immagine 7" descr="Tc2r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230" y="3970330"/>
            <a:ext cx="3311990" cy="1044700"/>
          </a:xfrm>
          <a:prstGeom prst="rect">
            <a:avLst/>
          </a:prstGeom>
        </p:spPr>
      </p:pic>
    </p:spTree>
    <p:extLst>
      <p:ext uri="{BB962C8B-B14F-4D97-AF65-F5344CB8AC3E}">
        <p14:creationId xmlns:p14="http://schemas.microsoft.com/office/powerpoint/2010/main" val="149825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8475" y="128470"/>
            <a:ext cx="5039265" cy="610821"/>
          </a:xfrm>
        </p:spPr>
        <p:txBody>
          <a:bodyPr>
            <a:normAutofit fontScale="90000"/>
          </a:bodyPr>
          <a:lstStyle/>
          <a:p>
            <a:r>
              <a:rPr lang="it-IT" dirty="0" smtClean="0"/>
              <a:t>Contesto come stato di coscienza</a:t>
            </a:r>
            <a:endParaRPr lang="it-IT" dirty="0"/>
          </a:p>
        </p:txBody>
      </p:sp>
      <p:sp>
        <p:nvSpPr>
          <p:cNvPr id="3" name="Segnaposto contenuto 2"/>
          <p:cNvSpPr>
            <a:spLocks noGrp="1"/>
          </p:cNvSpPr>
          <p:nvPr>
            <p:ph idx="1"/>
          </p:nvPr>
        </p:nvSpPr>
        <p:spPr>
          <a:xfrm>
            <a:off x="448965" y="2113635"/>
            <a:ext cx="8093365" cy="1679755"/>
          </a:xfrm>
        </p:spPr>
        <p:txBody>
          <a:bodyPr>
            <a:noAutofit/>
          </a:bodyPr>
          <a:lstStyle/>
          <a:p>
            <a:pPr marL="0" indent="0">
              <a:buNone/>
            </a:pPr>
            <a:r>
              <a:rPr lang="it-IT" sz="2600" dirty="0" smtClean="0"/>
              <a:t>Soggetti che imparano una lista di parole sotto effetto di marijuana ricordano più parole se il recupero avviene nello stesso stato di coscienza piuttosto che in stato normale (</a:t>
            </a:r>
            <a:r>
              <a:rPr lang="it-IT" sz="2600" dirty="0" err="1" smtClean="0"/>
              <a:t>Eich</a:t>
            </a:r>
            <a:r>
              <a:rPr lang="it-IT" sz="2600" dirty="0" smtClean="0"/>
              <a:t>, 1980)</a:t>
            </a:r>
            <a:endParaRPr lang="it-IT" sz="2600" dirty="0"/>
          </a:p>
        </p:txBody>
      </p:sp>
      <p:sp>
        <p:nvSpPr>
          <p:cNvPr id="4" name="CasellaDiTesto 3"/>
          <p:cNvSpPr txBox="1"/>
          <p:nvPr/>
        </p:nvSpPr>
        <p:spPr>
          <a:xfrm>
            <a:off x="601670" y="3814702"/>
            <a:ext cx="7940660" cy="1200328"/>
          </a:xfrm>
          <a:prstGeom prst="rect">
            <a:avLst/>
          </a:prstGeom>
          <a:noFill/>
        </p:spPr>
        <p:txBody>
          <a:bodyPr wrap="square" rtlCol="0">
            <a:spAutoFit/>
          </a:bodyPr>
          <a:lstStyle/>
          <a:p>
            <a:r>
              <a:rPr lang="it-IT" sz="2400" dirty="0" smtClean="0">
                <a:solidFill>
                  <a:srgbClr val="CCFF66"/>
                </a:solidFill>
                <a:latin typeface="Comic Sans MS"/>
                <a:cs typeface="Comic Sans MS"/>
              </a:rPr>
              <a:t>Le sensazioni evocate dallo stato alterato di coscienza sembrano servire da </a:t>
            </a:r>
            <a:r>
              <a:rPr lang="it-IT" sz="2400" dirty="0" err="1" smtClean="0">
                <a:solidFill>
                  <a:srgbClr val="CCFF66"/>
                </a:solidFill>
                <a:latin typeface="Comic Sans MS"/>
                <a:cs typeface="Comic Sans MS"/>
              </a:rPr>
              <a:t>cues</a:t>
            </a:r>
            <a:r>
              <a:rPr lang="it-IT" sz="2400" dirty="0" smtClean="0">
                <a:solidFill>
                  <a:srgbClr val="CCFF66"/>
                </a:solidFill>
                <a:latin typeface="Comic Sans MS"/>
                <a:cs typeface="Comic Sans MS"/>
              </a:rPr>
              <a:t> per il recupero delle info codificate in quello stato </a:t>
            </a:r>
            <a:endParaRPr lang="it-IT" sz="2400" dirty="0">
              <a:solidFill>
                <a:srgbClr val="CCFF66"/>
              </a:solidFill>
              <a:latin typeface="Comic Sans MS"/>
              <a:cs typeface="Comic Sans MS"/>
            </a:endParaRPr>
          </a:p>
        </p:txBody>
      </p:sp>
      <p:sp>
        <p:nvSpPr>
          <p:cNvPr id="5" name="CasellaDiTesto 4"/>
          <p:cNvSpPr txBox="1"/>
          <p:nvPr/>
        </p:nvSpPr>
        <p:spPr>
          <a:xfrm>
            <a:off x="3197655" y="1044700"/>
            <a:ext cx="3206805" cy="95410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t-IT" sz="2800" b="1" dirty="0">
                <a:solidFill>
                  <a:schemeClr val="tx1"/>
                </a:solidFill>
                <a:latin typeface="Century Gothic"/>
                <a:cs typeface="Century Gothic"/>
              </a:rPr>
              <a:t>a</a:t>
            </a:r>
            <a:r>
              <a:rPr lang="it-IT" sz="2800" b="1" dirty="0" smtClean="0">
                <a:solidFill>
                  <a:schemeClr val="tx1"/>
                </a:solidFill>
                <a:latin typeface="Century Gothic"/>
                <a:cs typeface="Century Gothic"/>
              </a:rPr>
              <a:t>pprendimento stato-dipendente</a:t>
            </a:r>
            <a:endParaRPr lang="it-IT" sz="2800" b="1" dirty="0">
              <a:solidFill>
                <a:schemeClr val="tx1"/>
              </a:solidFill>
              <a:latin typeface="Century Gothic"/>
              <a:cs typeface="Century Gothic"/>
            </a:endParaRPr>
          </a:p>
        </p:txBody>
      </p:sp>
      <p:pic>
        <p:nvPicPr>
          <p:cNvPr id="6" name="Immagine 5" descr="foglia-della-marijuana-del-fumetto-418195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0" y="0"/>
            <a:ext cx="2438400" cy="2185416"/>
          </a:xfrm>
          <a:prstGeom prst="rect">
            <a:avLst/>
          </a:prstGeom>
        </p:spPr>
      </p:pic>
    </p:spTree>
    <p:extLst>
      <p:ext uri="{BB962C8B-B14F-4D97-AF65-F5344CB8AC3E}">
        <p14:creationId xmlns:p14="http://schemas.microsoft.com/office/powerpoint/2010/main" val="850285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3971</Words>
  <Application>Microsoft Macintosh PowerPoint</Application>
  <PresentationFormat>Presentazione su schermo (16:9)</PresentationFormat>
  <Paragraphs>347</Paragraphs>
  <Slides>65</Slides>
  <Notes>10</Notes>
  <HiddenSlides>0</HiddenSlides>
  <MMClips>0</MMClips>
  <ScaleCrop>false</ScaleCrop>
  <HeadingPairs>
    <vt:vector size="4" baseType="variant">
      <vt:variant>
        <vt:lpstr>Tema</vt:lpstr>
      </vt:variant>
      <vt:variant>
        <vt:i4>1</vt:i4>
      </vt:variant>
      <vt:variant>
        <vt:lpstr>Titoli diapositive</vt:lpstr>
      </vt:variant>
      <vt:variant>
        <vt:i4>65</vt:i4>
      </vt:variant>
    </vt:vector>
  </HeadingPairs>
  <TitlesOfParts>
    <vt:vector size="66" baseType="lpstr">
      <vt:lpstr>Office Theme</vt:lpstr>
      <vt:lpstr>Memoria Corso di Psicologia Generale – Gruppo 3 Lezione 5 PARTE 2</vt:lpstr>
      <vt:lpstr>Oblio per mancato consolidamento</vt:lpstr>
      <vt:lpstr>Evidenze sperimentali</vt:lpstr>
      <vt:lpstr>Basi anatomiche del consolidamento</vt:lpstr>
      <vt:lpstr>Amnesia infantile</vt:lpstr>
      <vt:lpstr>Amnesia infantile (2) </vt:lpstr>
      <vt:lpstr>Interazioni tra codifica e recupero: effetto del contesto</vt:lpstr>
      <vt:lpstr>Effetti del contesto</vt:lpstr>
      <vt:lpstr>Contesto come stato di coscienza</vt:lpstr>
      <vt:lpstr>Contesto come stato emotivo</vt:lpstr>
      <vt:lpstr>Interazioni tra memoria ed emozioni</vt:lpstr>
      <vt:lpstr>Emozioni e ripetizione</vt:lpstr>
      <vt:lpstr>Ricordi flashbulb</vt:lpstr>
      <vt:lpstr>Inattendibilità dei ricordi flashbulb</vt:lpstr>
      <vt:lpstr>Ansia e recupero</vt:lpstr>
      <vt:lpstr>Ansia e recupero (2)</vt:lpstr>
      <vt:lpstr>Rimozione</vt:lpstr>
      <vt:lpstr>Presentazione di PowerPoint</vt:lpstr>
      <vt:lpstr>Distinzioni nella MLT </vt:lpstr>
      <vt:lpstr>Sistemi di memoria 1 (Tulving, 1972, 1983)</vt:lpstr>
      <vt:lpstr>Memoria semantica ed episodica: esempi</vt:lpstr>
      <vt:lpstr>Memoria episodica</vt:lpstr>
      <vt:lpstr>Sistemi di memoria 2 (Cohen &amp; Squire, 1980)</vt:lpstr>
      <vt:lpstr>Interazioni tra memoria dichiarativa e procedurale </vt:lpstr>
      <vt:lpstr>Sistemi di memoria 3 (Graf &amp; Schachter, 1985)</vt:lpstr>
      <vt:lpstr>Amnesia </vt:lpstr>
      <vt:lpstr>Dissociazione tra sistemi di memoria</vt:lpstr>
      <vt:lpstr>Dissociazione tra sistemi di memoria 2</vt:lpstr>
      <vt:lpstr>Contate quante “t” ci sono e quante parole in corsivo</vt:lpstr>
      <vt:lpstr>Completate le seguenti parole con le prime parole che vi vengono in mente </vt:lpstr>
      <vt:lpstr>Effetto priming</vt:lpstr>
      <vt:lpstr>Priming negli amnesici</vt:lpstr>
      <vt:lpstr>Priming semantico</vt:lpstr>
      <vt:lpstr>Priming semantico (2)</vt:lpstr>
      <vt:lpstr>Dissociazione tra priming e memoria procedurale</vt:lpstr>
      <vt:lpstr>Presentazione di PowerPoint</vt:lpstr>
      <vt:lpstr>Presentazione di PowerPoint</vt:lpstr>
      <vt:lpstr>Presentazione di PowerPoint</vt:lpstr>
      <vt:lpstr>Paradigma DRM: Deese-Roediger-McDermott (1995)</vt:lpstr>
      <vt:lpstr>Il ricordo di Piaget (1896-1980)</vt:lpstr>
      <vt:lpstr>Il ricordo di Piaget (2)</vt:lpstr>
      <vt:lpstr>Memoria come processo costruttivo e ricostruttivo</vt:lpstr>
      <vt:lpstr>Processi costruttivi nella codifica</vt:lpstr>
      <vt:lpstr>Esempio di generazione di inferenze (Seifert et al., 1985)</vt:lpstr>
      <vt:lpstr>Esempio di generazione di inferenze (Seifert et al., 1985) (2)</vt:lpstr>
      <vt:lpstr>Processi ricostruttivi nel recupero</vt:lpstr>
      <vt:lpstr>Inferenze nel recupero</vt:lpstr>
      <vt:lpstr>Inferenze basate sugli schemi</vt:lpstr>
      <vt:lpstr>Bartlett</vt:lpstr>
      <vt:lpstr>Studio di Bartlett (1932)</vt:lpstr>
      <vt:lpstr>Studio di Bartlett (1932) 2</vt:lpstr>
      <vt:lpstr>Ricerche successive sugli schemi</vt:lpstr>
      <vt:lpstr>Processi riproduttivi e ricostruttivi</vt:lpstr>
      <vt:lpstr>Suggestioni esterne nel recupero</vt:lpstr>
      <vt:lpstr>Suggestioni esterne nel recupero (2)</vt:lpstr>
      <vt:lpstr>Induzione sperimentale di false memorie (Hyman et al., 1995)</vt:lpstr>
      <vt:lpstr>La costruzione del falso ricordo</vt:lpstr>
      <vt:lpstr>Falsi ricordi e personalità</vt:lpstr>
      <vt:lpstr>Relazione tra sicurezza e accuratezza del ricordo</vt:lpstr>
      <vt:lpstr>Relazione tra sicurezza e accuratezza del ricordo</vt:lpstr>
      <vt:lpstr>Esempio: evitare per un pelo un incidente d’auto</vt:lpstr>
      <vt:lpstr>Suggestioni esterne nei bambini</vt:lpstr>
      <vt:lpstr>Suggestioni esterne nei bambini (2)</vt:lpstr>
      <vt:lpstr>Confessioni forzate </vt:lpstr>
      <vt:lpstr>Monitoraggio della fonte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2017-07-31T13:49:53Z</dcterms:created>
  <dcterms:modified xsi:type="dcterms:W3CDTF">2018-03-10T00:20:20Z</dcterms:modified>
</cp:coreProperties>
</file>