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1" r:id="rId4"/>
    <p:sldId id="266" r:id="rId5"/>
    <p:sldId id="267" r:id="rId6"/>
    <p:sldId id="262" r:id="rId7"/>
    <p:sldId id="268" r:id="rId8"/>
    <p:sldId id="269" r:id="rId9"/>
    <p:sldId id="270" r:id="rId10"/>
    <p:sldId id="271" r:id="rId11"/>
    <p:sldId id="263" r:id="rId12"/>
    <p:sldId id="264" r:id="rId13"/>
    <p:sldId id="273" r:id="rId14"/>
    <p:sldId id="272" r:id="rId15"/>
    <p:sldId id="259" r:id="rId16"/>
    <p:sldId id="280" r:id="rId17"/>
    <p:sldId id="281" r:id="rId18"/>
    <p:sldId id="282" r:id="rId19"/>
    <p:sldId id="283" r:id="rId20"/>
    <p:sldId id="265" r:id="rId21"/>
    <p:sldId id="284" r:id="rId22"/>
    <p:sldId id="285" r:id="rId23"/>
    <p:sldId id="286" r:id="rId24"/>
    <p:sldId id="288" r:id="rId25"/>
    <p:sldId id="287" r:id="rId26"/>
    <p:sldId id="290" r:id="rId27"/>
    <p:sldId id="291" r:id="rId28"/>
    <p:sldId id="292" r:id="rId29"/>
    <p:sldId id="296" r:id="rId30"/>
    <p:sldId id="293" r:id="rId31"/>
    <p:sldId id="294" r:id="rId32"/>
    <p:sldId id="295" r:id="rId33"/>
    <p:sldId id="298" r:id="rId34"/>
    <p:sldId id="303" r:id="rId35"/>
    <p:sldId id="297" r:id="rId36"/>
    <p:sldId id="299" r:id="rId37"/>
    <p:sldId id="300" r:id="rId38"/>
    <p:sldId id="301" r:id="rId39"/>
    <p:sldId id="304" r:id="rId40"/>
    <p:sldId id="305" r:id="rId41"/>
    <p:sldId id="306" r:id="rId42"/>
    <p:sldId id="307" r:id="rId43"/>
    <p:sldId id="302" r:id="rId44"/>
    <p:sldId id="308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000FF"/>
    <a:srgbClr val="80FF00"/>
    <a:srgbClr val="FF6666"/>
    <a:srgbClr val="CCFF66"/>
    <a:srgbClr val="FFA7E1"/>
    <a:srgbClr val="FF6FCF"/>
    <a:srgbClr val="00FF00"/>
    <a:srgbClr val="0080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32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5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79F4D-D05F-4669-8060-C136A87B8AEE}" type="datetimeFigureOut">
              <a:rPr lang="en-US" smtClean="0"/>
              <a:t>10/03/18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C710C-46B6-478F-8FA4-93F20197490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3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ToM</a:t>
            </a:r>
            <a:r>
              <a:rPr lang="it-IT" baseline="0" dirty="0" smtClean="0"/>
              <a:t> è </a:t>
            </a:r>
            <a:r>
              <a:rPr lang="it-IT" baseline="0" dirty="0" err="1" smtClean="0"/>
              <a:t>abbast</a:t>
            </a:r>
            <a:r>
              <a:rPr lang="it-IT" baseline="0" dirty="0" smtClean="0"/>
              <a:t>. sviluppata a 4 anni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9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Genie – bambina</a:t>
            </a:r>
            <a:r>
              <a:rPr lang="it-IT" baseline="0" dirty="0" smtClean="0"/>
              <a:t> con padre psicotico e madre non vedente scoperta da assistenti sociali a 11 anni – nonostante avesse un QI alto, le sue capacità linguistiche non superarono un livello da terza elementare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1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5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0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9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C710C-46B6-478F-8FA4-93F20197490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877160"/>
            <a:ext cx="8246070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640685"/>
            <a:ext cx="824607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49DC4E9E-9A51-44F0-971B-C64AE781D8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1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1044700"/>
            <a:ext cx="8093365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0D6807-E193-4D56-876C-7A245CED95B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cs typeface="Arial" charset="0"/>
              </a:rPr>
              <a:t>Linguaggio e Pensiero </a:t>
            </a:r>
            <a:r>
              <a:rPr lang="es-UY" dirty="0" smtClean="0">
                <a:cs typeface="Arial" charset="0"/>
              </a:rPr>
              <a:t/>
            </a:r>
            <a:br>
              <a:rPr lang="es-UY" dirty="0" smtClean="0">
                <a:cs typeface="Arial" charset="0"/>
              </a:rPr>
            </a:br>
            <a:r>
              <a:rPr lang="es-UY" dirty="0" smtClean="0">
                <a:cs typeface="Arial" charset="0"/>
              </a:rPr>
              <a:t>Corso </a:t>
            </a:r>
            <a:r>
              <a:rPr lang="es-UY" dirty="0">
                <a:cs typeface="Arial" charset="0"/>
              </a:rPr>
              <a:t>di Psicologia Generale – Gruppo 3</a:t>
            </a:r>
            <a:r>
              <a:rPr lang="es-UY" sz="4000" dirty="0">
                <a:cs typeface="Arial" charset="0"/>
              </a:rPr>
              <a:t/>
            </a:r>
            <a:br>
              <a:rPr lang="es-UY" sz="4000" dirty="0">
                <a:cs typeface="Arial" charset="0"/>
              </a:rPr>
            </a:br>
            <a:r>
              <a:rPr lang="es-UY" sz="4000" dirty="0">
                <a:cs typeface="Arial" charset="0"/>
              </a:rPr>
              <a:t>Lezione </a:t>
            </a:r>
            <a:r>
              <a:rPr lang="es-UY" sz="4000" dirty="0" smtClean="0">
                <a:cs typeface="Arial" charset="0"/>
              </a:rPr>
              <a:t>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098800"/>
            <a:ext cx="8246070" cy="6108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UY" sz="2000" b="1" dirty="0">
                <a:cs typeface="Arial" charset="0"/>
              </a:rPr>
              <a:t>Dott.ssa Francesca Conte </a:t>
            </a:r>
          </a:p>
          <a:p>
            <a:pPr>
              <a:defRPr/>
            </a:pPr>
            <a:r>
              <a:rPr lang="es-UY" sz="2000" b="1" dirty="0">
                <a:cs typeface="Arial" charset="0"/>
              </a:rPr>
              <a:t>francesca.conte@unicampania.it</a:t>
            </a:r>
            <a:endParaRPr lang="es-ES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 smtClean="0"/>
              <a:t>fonemiche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6260" y="2809688"/>
            <a:ext cx="839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00FF00"/>
                </a:solidFill>
              </a:rPr>
              <a:t>Sono documentati circa 200 fonemi diversi, ma gran parte dei linguaggi umani non ne presenta più di 60</a:t>
            </a:r>
            <a:endParaRPr lang="it-IT" sz="2400" i="1" dirty="0">
              <a:solidFill>
                <a:srgbClr val="00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88230" y="1802309"/>
            <a:ext cx="351221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200" dirty="0" smtClean="0"/>
              <a:t>difficoltà ad apprendere la pronuncia di lingue straniere</a:t>
            </a:r>
            <a:endParaRPr lang="it-IT" sz="2200" dirty="0"/>
          </a:p>
        </p:txBody>
      </p:sp>
      <p:sp>
        <p:nvSpPr>
          <p:cNvPr id="6" name="Freccia giù 5"/>
          <p:cNvSpPr/>
          <p:nvPr/>
        </p:nvSpPr>
        <p:spPr>
          <a:xfrm rot="16200000">
            <a:off x="4686527" y="1846401"/>
            <a:ext cx="381764" cy="610821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96260" y="1502815"/>
            <a:ext cx="39703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smtClean="0">
                <a:solidFill>
                  <a:schemeClr val="bg1"/>
                </a:solidFill>
              </a:rPr>
              <a:t>Ogni idioma è costituito da un proprio insieme di fonemi</a:t>
            </a:r>
          </a:p>
          <a:p>
            <a:r>
              <a:rPr lang="it-IT" sz="2500" dirty="0" smtClean="0">
                <a:solidFill>
                  <a:schemeClr val="bg1"/>
                </a:solidFill>
              </a:rPr>
              <a:t>(l’Italiano ne ha 30)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6260" y="3946095"/>
            <a:ext cx="8551480" cy="11079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200" dirty="0" smtClean="0">
                <a:latin typeface="Chalkboard"/>
                <a:cs typeface="Chalkboard"/>
              </a:rPr>
              <a:t>Le </a:t>
            </a:r>
            <a:r>
              <a:rPr lang="it-IT" sz="2200" u="sng" dirty="0" smtClean="0">
                <a:solidFill>
                  <a:srgbClr val="FFFF00"/>
                </a:solidFill>
                <a:latin typeface="Chalkboard"/>
                <a:cs typeface="Chalkboard"/>
              </a:rPr>
              <a:t>regole fonologiche</a:t>
            </a:r>
            <a:r>
              <a:rPr lang="it-IT" sz="2200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it-IT" sz="2200" dirty="0" smtClean="0">
                <a:latin typeface="Chalkboard"/>
                <a:cs typeface="Chalkboard"/>
              </a:rPr>
              <a:t>di una lingua stabiliscono quali fonemi possono seguirne altri (es. </a:t>
            </a:r>
            <a:r>
              <a:rPr lang="it-IT" sz="2200" i="1" dirty="0" err="1" smtClean="0">
                <a:latin typeface="Chalkboard"/>
                <a:cs typeface="Chalkboard"/>
              </a:rPr>
              <a:t>n</a:t>
            </a:r>
            <a:r>
              <a:rPr lang="it-IT" sz="2200" dirty="0" smtClean="0">
                <a:latin typeface="Chalkboard"/>
                <a:cs typeface="Chalkboard"/>
              </a:rPr>
              <a:t> non può essere seguita da </a:t>
            </a:r>
            <a:r>
              <a:rPr lang="it-IT" sz="2200" i="1" dirty="0" smtClean="0">
                <a:latin typeface="Chalkboard"/>
                <a:cs typeface="Chalkboard"/>
              </a:rPr>
              <a:t>b</a:t>
            </a:r>
            <a:r>
              <a:rPr lang="it-IT" sz="2200" dirty="0" smtClean="0">
                <a:latin typeface="Chalkboard"/>
                <a:cs typeface="Chalkboard"/>
              </a:rPr>
              <a:t> o </a:t>
            </a:r>
            <a:r>
              <a:rPr lang="it-IT" sz="2200" i="1" dirty="0" err="1" smtClean="0">
                <a:latin typeface="Chalkboard"/>
                <a:cs typeface="Chalkboard"/>
              </a:rPr>
              <a:t>p</a:t>
            </a:r>
            <a:r>
              <a:rPr lang="it-IT" sz="2200" dirty="0" smtClean="0">
                <a:latin typeface="Chalkboard"/>
                <a:cs typeface="Chalkboard"/>
              </a:rPr>
              <a:t>); tutti conosciamo queste regole sebbene in maniera implicita!</a:t>
            </a:r>
            <a:endParaRPr lang="it-IT" sz="2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2702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Unità</a:t>
            </a:r>
            <a:r>
              <a:rPr lang="en-US" dirty="0" smtClean="0"/>
              <a:t> </a:t>
            </a:r>
            <a:r>
              <a:rPr lang="en-US" dirty="0" err="1" smtClean="0"/>
              <a:t>morfemiche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877160"/>
            <a:ext cx="8246070" cy="21378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it-IT" b="1" u="sng" dirty="0" smtClean="0">
                <a:solidFill>
                  <a:srgbClr val="008000"/>
                </a:solidFill>
              </a:rPr>
              <a:t>morfemi lessicali</a:t>
            </a:r>
            <a:r>
              <a:rPr lang="it-IT" dirty="0" smtClean="0">
                <a:solidFill>
                  <a:srgbClr val="008000"/>
                </a:solidFill>
              </a:rPr>
              <a:t>: </a:t>
            </a:r>
            <a:r>
              <a:rPr lang="it-IT" dirty="0" smtClean="0">
                <a:solidFill>
                  <a:schemeClr val="tx1"/>
                </a:solidFill>
              </a:rPr>
              <a:t>sostantivi, verbi, aggettivi, avverbi</a:t>
            </a:r>
          </a:p>
          <a:p>
            <a:r>
              <a:rPr lang="it-IT" b="1" u="sng" dirty="0" smtClean="0">
                <a:solidFill>
                  <a:srgbClr val="008000"/>
                </a:solidFill>
              </a:rPr>
              <a:t>morfemi grammaticali liberi</a:t>
            </a:r>
            <a:r>
              <a:rPr lang="it-IT" dirty="0" smtClean="0">
                <a:solidFill>
                  <a:srgbClr val="008000"/>
                </a:solidFill>
              </a:rPr>
              <a:t>: </a:t>
            </a:r>
            <a:r>
              <a:rPr lang="it-IT" dirty="0" smtClean="0">
                <a:solidFill>
                  <a:srgbClr val="000000"/>
                </a:solidFill>
              </a:rPr>
              <a:t>parole a sé stanti che esprimono una relazione grammaticale  (articoli, pronomi, preposizioni, congiunzioni, verbi ausiliari)</a:t>
            </a:r>
          </a:p>
          <a:p>
            <a:r>
              <a:rPr lang="it-IT" b="1" u="sng" dirty="0" smtClean="0">
                <a:solidFill>
                  <a:srgbClr val="008000"/>
                </a:solidFill>
              </a:rPr>
              <a:t>morfemi grammaticali legati a radici</a:t>
            </a:r>
            <a:r>
              <a:rPr lang="it-IT" dirty="0" smtClean="0">
                <a:solidFill>
                  <a:srgbClr val="008000"/>
                </a:solidFill>
              </a:rPr>
              <a:t>: </a:t>
            </a:r>
            <a:r>
              <a:rPr lang="it-IT" dirty="0" smtClean="0">
                <a:solidFill>
                  <a:srgbClr val="000000"/>
                </a:solidFill>
              </a:rPr>
              <a:t>particelle lessicali che veicolano info circa genere e </a:t>
            </a:r>
            <a:r>
              <a:rPr lang="it-IT" dirty="0" err="1" smtClean="0">
                <a:solidFill>
                  <a:srgbClr val="000000"/>
                </a:solidFill>
              </a:rPr>
              <a:t>num</a:t>
            </a:r>
            <a:r>
              <a:rPr lang="it-IT" dirty="0" smtClean="0">
                <a:solidFill>
                  <a:srgbClr val="000000"/>
                </a:solidFill>
              </a:rPr>
              <a:t> di sostantivi e aggettivi (es. </a:t>
            </a:r>
            <a:r>
              <a:rPr lang="it-IT" dirty="0" err="1" smtClean="0">
                <a:solidFill>
                  <a:srgbClr val="000000"/>
                </a:solidFill>
              </a:rPr>
              <a:t>bell</a:t>
            </a:r>
            <a:r>
              <a:rPr lang="it-IT" dirty="0" smtClean="0">
                <a:solidFill>
                  <a:srgbClr val="000000"/>
                </a:solidFill>
              </a:rPr>
              <a:t>-</a:t>
            </a:r>
            <a:r>
              <a:rPr lang="it-IT" i="1" dirty="0" smtClean="0">
                <a:solidFill>
                  <a:srgbClr val="000000"/>
                </a:solidFill>
              </a:rPr>
              <a:t>a</a:t>
            </a:r>
            <a:r>
              <a:rPr lang="it-IT" dirty="0" smtClean="0">
                <a:solidFill>
                  <a:srgbClr val="000000"/>
                </a:solidFill>
              </a:rPr>
              <a:t>, can-</a:t>
            </a:r>
            <a:r>
              <a:rPr lang="it-IT" i="1" dirty="0" smtClean="0">
                <a:solidFill>
                  <a:srgbClr val="000000"/>
                </a:solidFill>
              </a:rPr>
              <a:t>i</a:t>
            </a:r>
            <a:r>
              <a:rPr lang="it-IT" dirty="0" smtClean="0">
                <a:solidFill>
                  <a:srgbClr val="000000"/>
                </a:solidFill>
              </a:rPr>
              <a:t>) o tempi e persone dei verbi (es. </a:t>
            </a:r>
            <a:r>
              <a:rPr lang="it-IT" dirty="0" err="1" smtClean="0">
                <a:solidFill>
                  <a:srgbClr val="000000"/>
                </a:solidFill>
              </a:rPr>
              <a:t>cen-</a:t>
            </a:r>
            <a:r>
              <a:rPr lang="it-IT" i="1" dirty="0" err="1" smtClean="0">
                <a:solidFill>
                  <a:srgbClr val="000000"/>
                </a:solidFill>
              </a:rPr>
              <a:t>iamo</a:t>
            </a:r>
            <a:r>
              <a:rPr lang="it-IT" dirty="0" smtClean="0">
                <a:solidFill>
                  <a:srgbClr val="000000"/>
                </a:solidFill>
              </a:rPr>
              <a:t>, </a:t>
            </a:r>
            <a:r>
              <a:rPr lang="it-IT" dirty="0" err="1" smtClean="0">
                <a:solidFill>
                  <a:srgbClr val="000000"/>
                </a:solidFill>
              </a:rPr>
              <a:t>parl</a:t>
            </a:r>
            <a:r>
              <a:rPr lang="it-IT" dirty="0" smtClean="0">
                <a:solidFill>
                  <a:srgbClr val="000000"/>
                </a:solidFill>
              </a:rPr>
              <a:t>-</a:t>
            </a:r>
            <a:r>
              <a:rPr lang="it-IT" i="1" dirty="0" smtClean="0">
                <a:solidFill>
                  <a:srgbClr val="000000"/>
                </a:solidFill>
              </a:rPr>
              <a:t>ava</a:t>
            </a:r>
            <a:r>
              <a:rPr lang="it-IT" dirty="0" smtClean="0">
                <a:solidFill>
                  <a:srgbClr val="00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1670" y="1197405"/>
            <a:ext cx="80933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u="sng" dirty="0" smtClean="0">
                <a:solidFill>
                  <a:srgbClr val="00FFFF"/>
                </a:solidFill>
              </a:rPr>
              <a:t>morfema</a:t>
            </a:r>
            <a:r>
              <a:rPr lang="it-IT" sz="2600" dirty="0" smtClean="0">
                <a:solidFill>
                  <a:srgbClr val="00FFFF"/>
                </a:solidFill>
              </a:rPr>
              <a:t> </a:t>
            </a:r>
            <a:r>
              <a:rPr lang="it-IT" sz="2600" dirty="0" smtClean="0">
                <a:solidFill>
                  <a:srgbClr val="FFFFFF"/>
                </a:solidFill>
              </a:rPr>
              <a:t>= unità linguistica minima dotata di significato </a:t>
            </a:r>
          </a:p>
          <a:p>
            <a:r>
              <a:rPr lang="it-IT" sz="2200" dirty="0" smtClean="0">
                <a:solidFill>
                  <a:srgbClr val="FFFFFF"/>
                </a:solidFill>
              </a:rPr>
              <a:t>- non sempre corrispondono a parole </a:t>
            </a:r>
            <a:r>
              <a:rPr lang="it-IT" sz="2200" dirty="0" smtClean="0">
                <a:solidFill>
                  <a:srgbClr val="FFFFFF"/>
                </a:solidFill>
                <a:sym typeface="Wingdings"/>
              </a:rPr>
              <a:t> includono prefissi e suffissi</a:t>
            </a:r>
            <a:endParaRPr lang="it-IT" sz="2200" dirty="0" smtClean="0">
              <a:solidFill>
                <a:srgbClr val="FFFFFF"/>
              </a:solidFill>
            </a:endParaRPr>
          </a:p>
          <a:p>
            <a:r>
              <a:rPr lang="it-IT" sz="2200" dirty="0" smtClean="0">
                <a:solidFill>
                  <a:srgbClr val="FFFFFF"/>
                </a:solidFill>
              </a:rPr>
              <a:t>- </a:t>
            </a:r>
            <a:r>
              <a:rPr lang="it-IT" sz="2200" i="1" dirty="0" smtClean="0">
                <a:solidFill>
                  <a:srgbClr val="FFFF00"/>
                </a:solidFill>
              </a:rPr>
              <a:t>regole morfologiche</a:t>
            </a:r>
            <a:r>
              <a:rPr lang="it-IT" sz="2200" dirty="0" smtClean="0">
                <a:solidFill>
                  <a:srgbClr val="FFFFFF"/>
                </a:solidFill>
              </a:rPr>
              <a:t>: stabiliscono come i morfemi possono essere  </a:t>
            </a:r>
          </a:p>
          <a:p>
            <a:r>
              <a:rPr lang="it-IT" sz="2200" dirty="0">
                <a:solidFill>
                  <a:srgbClr val="FFFFFF"/>
                </a:solidFill>
              </a:rPr>
              <a:t> </a:t>
            </a:r>
            <a:r>
              <a:rPr lang="it-IT" sz="2200" dirty="0" smtClean="0">
                <a:solidFill>
                  <a:srgbClr val="FFFFFF"/>
                </a:solidFill>
              </a:rPr>
              <a:t> combinati per formare le parole</a:t>
            </a:r>
            <a:endParaRPr lang="it-IT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4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Unità</a:t>
            </a:r>
            <a:r>
              <a:rPr lang="en-US" dirty="0" smtClean="0"/>
              <a:t> </a:t>
            </a:r>
            <a:r>
              <a:rPr lang="en-US" dirty="0" err="1" smtClean="0"/>
              <a:t>sintattiche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059785" y="1350110"/>
            <a:ext cx="68717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u="sng" dirty="0">
                <a:solidFill>
                  <a:srgbClr val="FFA7E1"/>
                </a:solidFill>
              </a:rPr>
              <a:t>sintagma</a:t>
            </a:r>
            <a:r>
              <a:rPr lang="it-IT" sz="2600" dirty="0">
                <a:solidFill>
                  <a:srgbClr val="FFFFFF"/>
                </a:solidFill>
              </a:rPr>
              <a:t> = unità sintattica significativa autonoma (es. soggetto, predicato, complemento) </a:t>
            </a:r>
            <a:endParaRPr lang="it-IT" sz="2600" dirty="0" smtClean="0">
              <a:solidFill>
                <a:srgbClr val="FFFFFF"/>
              </a:solidFill>
            </a:endParaRPr>
          </a:p>
          <a:p>
            <a:r>
              <a:rPr lang="it-IT" sz="2300" dirty="0" smtClean="0">
                <a:solidFill>
                  <a:srgbClr val="FFFFFF"/>
                </a:solidFill>
              </a:rPr>
              <a:t>- La </a:t>
            </a:r>
            <a:r>
              <a:rPr lang="it-IT" sz="2300" i="1" dirty="0" smtClean="0">
                <a:solidFill>
                  <a:srgbClr val="FFFF00"/>
                </a:solidFill>
              </a:rPr>
              <a:t>sintassi</a:t>
            </a:r>
            <a:r>
              <a:rPr lang="it-IT" sz="2300" dirty="0" smtClean="0">
                <a:solidFill>
                  <a:srgbClr val="FFFF00"/>
                </a:solidFill>
              </a:rPr>
              <a:t> </a:t>
            </a:r>
            <a:r>
              <a:rPr lang="it-IT" sz="2300" dirty="0" smtClean="0">
                <a:solidFill>
                  <a:srgbClr val="FFFFFF"/>
                </a:solidFill>
              </a:rPr>
              <a:t>(</a:t>
            </a:r>
            <a:r>
              <a:rPr lang="it-IT" sz="2300" i="1" dirty="0" smtClean="0">
                <a:solidFill>
                  <a:srgbClr val="FFFF00"/>
                </a:solidFill>
              </a:rPr>
              <a:t>regole sintattiche</a:t>
            </a:r>
            <a:r>
              <a:rPr lang="it-IT" sz="2300" dirty="0" smtClean="0">
                <a:solidFill>
                  <a:srgbClr val="FFFFFF"/>
                </a:solidFill>
              </a:rPr>
              <a:t>) stabilisce come unire le  </a:t>
            </a:r>
          </a:p>
          <a:p>
            <a:r>
              <a:rPr lang="it-IT" sz="2300" dirty="0">
                <a:solidFill>
                  <a:srgbClr val="FFFFFF"/>
                </a:solidFill>
              </a:rPr>
              <a:t> </a:t>
            </a:r>
            <a:r>
              <a:rPr lang="it-IT" sz="2300" dirty="0" smtClean="0">
                <a:solidFill>
                  <a:srgbClr val="FFFFFF"/>
                </a:solidFill>
              </a:rPr>
              <a:t>  parole in sintagmi e frasi</a:t>
            </a:r>
            <a:endParaRPr lang="it-IT" sz="2300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8965" y="3182570"/>
            <a:ext cx="8246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smtClean="0">
                <a:solidFill>
                  <a:schemeClr val="bg1"/>
                </a:solidFill>
                <a:latin typeface="Chalkboard"/>
                <a:cs typeface="Chalkboard"/>
              </a:rPr>
              <a:t>Qualunque frase (proposizione) è sempre divisibile in un </a:t>
            </a:r>
            <a:r>
              <a:rPr lang="it-IT" sz="2500" u="sng" dirty="0" smtClean="0">
                <a:solidFill>
                  <a:srgbClr val="00FFFF"/>
                </a:solidFill>
                <a:latin typeface="Chalkboard"/>
                <a:cs typeface="Chalkboard"/>
              </a:rPr>
              <a:t>sintagma nominale</a:t>
            </a:r>
            <a:r>
              <a:rPr lang="it-IT" sz="2500" dirty="0" smtClean="0">
                <a:solidFill>
                  <a:srgbClr val="00FFFF"/>
                </a:solidFill>
                <a:latin typeface="Chalkboard"/>
                <a:cs typeface="Chalkboard"/>
              </a:rPr>
              <a:t> </a:t>
            </a:r>
            <a:r>
              <a:rPr lang="it-IT" sz="2500" dirty="0" smtClean="0">
                <a:solidFill>
                  <a:schemeClr val="bg1"/>
                </a:solidFill>
                <a:latin typeface="Chalkboard"/>
                <a:cs typeface="Chalkboard"/>
              </a:rPr>
              <a:t>(soggetto) e uno </a:t>
            </a:r>
            <a:r>
              <a:rPr lang="it-IT" sz="2500" u="sng" dirty="0" smtClean="0">
                <a:solidFill>
                  <a:srgbClr val="00FF00"/>
                </a:solidFill>
                <a:latin typeface="Chalkboard"/>
                <a:cs typeface="Chalkboard"/>
              </a:rPr>
              <a:t>verbale</a:t>
            </a:r>
            <a:r>
              <a:rPr lang="it-IT" sz="2500" dirty="0" smtClean="0">
                <a:solidFill>
                  <a:schemeClr val="bg1"/>
                </a:solidFill>
                <a:latin typeface="Chalkboard"/>
                <a:cs typeface="Chalkboard"/>
              </a:rPr>
              <a:t> (predicato)</a:t>
            </a:r>
          </a:p>
          <a:p>
            <a:endParaRPr lang="it-IT" sz="25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it-IT" sz="2500" dirty="0" smtClean="0">
                <a:solidFill>
                  <a:schemeClr val="bg1"/>
                </a:solidFill>
                <a:latin typeface="Calibri"/>
                <a:cs typeface="Calibri"/>
              </a:rPr>
              <a:t>Es. </a:t>
            </a:r>
            <a:r>
              <a:rPr lang="it-IT" sz="2500" dirty="0" smtClean="0">
                <a:solidFill>
                  <a:srgbClr val="00FFFF"/>
                </a:solidFill>
                <a:latin typeface="Calibri"/>
                <a:cs typeface="Calibri"/>
              </a:rPr>
              <a:t>Irene </a:t>
            </a:r>
            <a:r>
              <a:rPr lang="it-IT" sz="2500" dirty="0" smtClean="0">
                <a:solidFill>
                  <a:schemeClr val="bg1"/>
                </a:solidFill>
                <a:latin typeface="Calibri"/>
                <a:cs typeface="Calibri"/>
              </a:rPr>
              <a:t>/ </a:t>
            </a:r>
            <a:r>
              <a:rPr lang="it-IT" sz="2500" dirty="0" smtClean="0">
                <a:solidFill>
                  <a:srgbClr val="00FF00"/>
                </a:solidFill>
                <a:latin typeface="Calibri"/>
                <a:cs typeface="Calibri"/>
              </a:rPr>
              <a:t>vende teiere.</a:t>
            </a:r>
            <a:endParaRPr lang="it-IT" sz="2500" dirty="0">
              <a:solidFill>
                <a:srgbClr val="00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24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sintattiche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9" y="2266340"/>
            <a:ext cx="8551481" cy="287716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rgbClr val="CCFF66"/>
                </a:solidFill>
              </a:rPr>
              <a:t>sintagma nominale</a:t>
            </a:r>
            <a:r>
              <a:rPr lang="it-IT" dirty="0" smtClean="0"/>
              <a:t>: ha per testa un sostantivo o un pronome</a:t>
            </a:r>
          </a:p>
          <a:p>
            <a:r>
              <a:rPr lang="it-IT" dirty="0" smtClean="0">
                <a:solidFill>
                  <a:srgbClr val="00FFFF"/>
                </a:solidFill>
              </a:rPr>
              <a:t>sintagma verbale</a:t>
            </a:r>
            <a:r>
              <a:rPr lang="it-IT" dirty="0" smtClean="0"/>
              <a:t>: ha per testa un verbo</a:t>
            </a:r>
          </a:p>
          <a:p>
            <a:r>
              <a:rPr lang="it-IT" dirty="0" smtClean="0">
                <a:solidFill>
                  <a:srgbClr val="FFA7E1"/>
                </a:solidFill>
              </a:rPr>
              <a:t>sintagma preposizionale</a:t>
            </a:r>
            <a:r>
              <a:rPr lang="it-IT" dirty="0" smtClean="0"/>
              <a:t>: ha per testa una preposizione che ne determina dipendenza sintattica e funzione - Es. Ho svolto (SV) il compito (SN) di matematica (SP)</a:t>
            </a:r>
          </a:p>
          <a:p>
            <a:r>
              <a:rPr lang="it-IT" dirty="0" smtClean="0">
                <a:solidFill>
                  <a:srgbClr val="00FF00"/>
                </a:solidFill>
              </a:rPr>
              <a:t>sintagma aggettivale</a:t>
            </a:r>
            <a:r>
              <a:rPr lang="it-IT" dirty="0" smtClean="0"/>
              <a:t>: ha per testa un aggettivo – Es. E’ stato (SV) gravemente ferito (</a:t>
            </a:r>
            <a:r>
              <a:rPr lang="it-IT" dirty="0" err="1" smtClean="0"/>
              <a:t>SAg</a:t>
            </a:r>
            <a:r>
              <a:rPr lang="it-IT" dirty="0" smtClean="0"/>
              <a:t>)</a:t>
            </a:r>
          </a:p>
          <a:p>
            <a:r>
              <a:rPr lang="it-IT" dirty="0" smtClean="0">
                <a:solidFill>
                  <a:srgbClr val="FF6666"/>
                </a:solidFill>
              </a:rPr>
              <a:t>sintagma avverbiale</a:t>
            </a:r>
            <a:r>
              <a:rPr lang="it-IT" dirty="0" smtClean="0"/>
              <a:t>: ha per testa un avverbio – Es. Viaggia (SV) molto velocemente (</a:t>
            </a:r>
            <a:r>
              <a:rPr lang="it-IT" dirty="0" err="1" smtClean="0"/>
              <a:t>SAv</a:t>
            </a:r>
            <a:r>
              <a:rPr lang="it-IT" dirty="0" smtClean="0"/>
              <a:t>)</a:t>
            </a:r>
          </a:p>
          <a:p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2706" y="1350110"/>
            <a:ext cx="9000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Vari tipi di sintagmi si distinguono a seconda della categoria grammaticale cui appartiene la loro parola principale (“testa”) </a:t>
            </a:r>
            <a:endParaRPr lang="it-IT" sz="24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1193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 smtClean="0"/>
              <a:t>sintattiche</a:t>
            </a:r>
            <a:r>
              <a:rPr lang="en-US" dirty="0" smtClean="0"/>
              <a:t> (3)</a:t>
            </a:r>
            <a:endParaRPr lang="en-US" dirty="0"/>
          </a:p>
        </p:txBody>
      </p:sp>
      <p:pic>
        <p:nvPicPr>
          <p:cNvPr id="4" name="Immagine 3" descr="linguaggio_form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0" y="2595985"/>
            <a:ext cx="6350000" cy="25717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8965" y="1655520"/>
            <a:ext cx="82330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smtClean="0">
                <a:solidFill>
                  <a:schemeClr val="bg1"/>
                </a:solidFill>
              </a:rPr>
              <a:t>Talvolta i sintagmi possono essere ulteriormente scomposti</a:t>
            </a:r>
          </a:p>
          <a:p>
            <a:r>
              <a:rPr lang="it-IT" sz="2600" dirty="0" smtClean="0">
                <a:solidFill>
                  <a:schemeClr val="bg1"/>
                </a:solidFill>
              </a:rPr>
              <a:t>ES. </a:t>
            </a:r>
            <a:endParaRPr lang="it-IT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63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Sviluppo</a:t>
            </a:r>
            <a:r>
              <a:rPr lang="en-US" dirty="0"/>
              <a:t> del </a:t>
            </a:r>
            <a:r>
              <a:rPr lang="en-US" dirty="0" err="1"/>
              <a:t>linguaggio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1179" y="1044700"/>
            <a:ext cx="5039266" cy="3970329"/>
          </a:xfrm>
        </p:spPr>
        <p:txBody>
          <a:bodyPr>
            <a:normAutofit/>
          </a:bodyPr>
          <a:lstStyle/>
          <a:p>
            <a:r>
              <a:rPr lang="it-IT" dirty="0">
                <a:latin typeface="Candara"/>
                <a:cs typeface="Candara"/>
              </a:rPr>
              <a:t>Procede dal livello fonemico a quello morfologico a quello sintattico</a:t>
            </a:r>
          </a:p>
          <a:p>
            <a:r>
              <a:rPr lang="it-IT" dirty="0">
                <a:latin typeface="Candara"/>
                <a:cs typeface="Candara"/>
              </a:rPr>
              <a:t>Ad ogni stadio di sviluppo la comprensione precede la produzione</a:t>
            </a:r>
          </a:p>
          <a:p>
            <a:r>
              <a:rPr lang="it-IT" dirty="0">
                <a:latin typeface="Candara"/>
                <a:cs typeface="Candara"/>
              </a:rPr>
              <a:t>Gran parte delle tappe viene raggiunta entro i 5 anni</a:t>
            </a:r>
          </a:p>
        </p:txBody>
      </p:sp>
      <p:pic>
        <p:nvPicPr>
          <p:cNvPr id="6" name="Immagine 5" descr="percentil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" y="2571750"/>
            <a:ext cx="3940904" cy="26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Livello fonemico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4130" y="1502815"/>
            <a:ext cx="6566315" cy="366492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I bambini nascono con la capacità di distinguere i diversi suoni che corrispondono ai diversi fonemi di qualsiasi idioma; nel primo anno imparano quali fonemi sono validi nella loro lingua e perdono la capacità di discriminare gli altri (es. un piccolo giapponese sa distinguere /l/ da /</a:t>
            </a:r>
            <a:r>
              <a:rPr lang="it-IT" dirty="0" err="1"/>
              <a:t>r</a:t>
            </a:r>
            <a:r>
              <a:rPr lang="it-IT" dirty="0"/>
              <a:t>/ a 6 mesi ma non a un anno) </a:t>
            </a:r>
          </a:p>
          <a:p>
            <a:r>
              <a:rPr lang="it-IT" dirty="0"/>
              <a:t>Entro i 6 mesi compare la lallazione (ripetizione di fonemi come “</a:t>
            </a:r>
            <a:r>
              <a:rPr lang="it-IT" dirty="0" err="1"/>
              <a:t>babababa</a:t>
            </a:r>
            <a:r>
              <a:rPr lang="it-IT" dirty="0"/>
              <a:t>”)</a:t>
            </a:r>
          </a:p>
          <a:p>
            <a:r>
              <a:rPr lang="it-IT" dirty="0"/>
              <a:t>Entro i 4 anni apprendono gran parte delle regole fonologiche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690" y="0"/>
            <a:ext cx="1823310" cy="14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Livello </a:t>
            </a:r>
            <a:r>
              <a:rPr lang="it-IT" dirty="0" smtClean="0"/>
              <a:t>morfologico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4" y="891995"/>
            <a:ext cx="6862575" cy="4251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andara"/>
                <a:cs typeface="Candara"/>
              </a:rPr>
              <a:t>A circa un anno i bambini iniziano a parlare: </a:t>
            </a:r>
          </a:p>
          <a:p>
            <a:r>
              <a:rPr lang="it-IT" sz="2000" dirty="0" smtClean="0">
                <a:latin typeface="Candara"/>
                <a:cs typeface="Candara"/>
              </a:rPr>
              <a:t>le lallazioni assomigliano sempre più a parole </a:t>
            </a:r>
          </a:p>
          <a:p>
            <a:r>
              <a:rPr lang="it-IT" sz="2000" u="sng" dirty="0" smtClean="0">
                <a:latin typeface="Candara"/>
                <a:cs typeface="Candara"/>
              </a:rPr>
              <a:t>usano le parole per riferirsi a concetti </a:t>
            </a:r>
          </a:p>
          <a:p>
            <a:r>
              <a:rPr lang="it-IT" sz="2000" dirty="0" smtClean="0">
                <a:latin typeface="Candara"/>
                <a:cs typeface="Candara"/>
              </a:rPr>
              <a:t>da 1 a 2 a. parlano soprattutto di persone, animali, veicoli, giocattoli, cibo, parti del corpo, oggetti domestici</a:t>
            </a:r>
          </a:p>
          <a:p>
            <a:r>
              <a:rPr lang="it-IT" sz="2000" dirty="0">
                <a:latin typeface="Candara"/>
                <a:cs typeface="Candara"/>
              </a:rPr>
              <a:t>f</a:t>
            </a:r>
            <a:r>
              <a:rPr lang="it-IT" sz="2000" dirty="0" smtClean="0">
                <a:latin typeface="Candara"/>
                <a:cs typeface="Candara"/>
              </a:rPr>
              <a:t>ino a circa 2 a. e mezzo </a:t>
            </a:r>
            <a:r>
              <a:rPr lang="it-IT" sz="2000" i="1" dirty="0" err="1" smtClean="0">
                <a:solidFill>
                  <a:srgbClr val="FFFF00"/>
                </a:solidFill>
                <a:latin typeface="Candara"/>
                <a:cs typeface="Candara"/>
              </a:rPr>
              <a:t>iperestendono</a:t>
            </a:r>
            <a:r>
              <a:rPr lang="it-IT" sz="2000" dirty="0" smtClean="0">
                <a:solidFill>
                  <a:srgbClr val="FFFF00"/>
                </a:solidFill>
                <a:latin typeface="Candara"/>
                <a:cs typeface="Candara"/>
              </a:rPr>
              <a:t> </a:t>
            </a:r>
            <a:r>
              <a:rPr lang="it-IT" sz="2000" dirty="0" smtClean="0">
                <a:latin typeface="Candara"/>
                <a:cs typeface="Candara"/>
              </a:rPr>
              <a:t>il vocabolario (applicano le stesse parole a concetti vicini) per colmare il divario tra i concetti che vogliono esprimere e le parole a disposizione (es. “cagnolino” anche per una mucca)</a:t>
            </a:r>
          </a:p>
          <a:p>
            <a:r>
              <a:rPr lang="it-IT" sz="2000" dirty="0" smtClean="0">
                <a:latin typeface="Candara"/>
                <a:cs typeface="Candara"/>
              </a:rPr>
              <a:t>tra 1 a. e mezzo e 2 a. lo sviluppo del vocabolario esplode: i bambini imparano molte nuove parole al giorno (anche dopo una singola esposizione – </a:t>
            </a:r>
            <a:r>
              <a:rPr lang="it-IT" sz="2000" i="1" dirty="0" smtClean="0">
                <a:solidFill>
                  <a:srgbClr val="FFFF00"/>
                </a:solidFill>
                <a:latin typeface="Candara"/>
                <a:cs typeface="Candara"/>
              </a:rPr>
              <a:t>fast </a:t>
            </a:r>
            <a:r>
              <a:rPr lang="it-IT" sz="2000" i="1" dirty="0" err="1" smtClean="0">
                <a:solidFill>
                  <a:srgbClr val="FFFF00"/>
                </a:solidFill>
                <a:latin typeface="Candara"/>
                <a:cs typeface="Candara"/>
              </a:rPr>
              <a:t>mapping</a:t>
            </a:r>
            <a:r>
              <a:rPr lang="it-IT" sz="2000" dirty="0" smtClean="0">
                <a:latin typeface="Candara"/>
                <a:cs typeface="Candara"/>
              </a:rPr>
              <a:t>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0" y="433880"/>
            <a:ext cx="2146745" cy="44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6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Livello </a:t>
            </a:r>
            <a:r>
              <a:rPr lang="it-IT" dirty="0" smtClean="0"/>
              <a:t>sintattico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4949" y="1044700"/>
            <a:ext cx="6099049" cy="3817625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Arial"/>
                <a:cs typeface="Arial"/>
              </a:rPr>
              <a:t>Tra 1 a. e mezzo e 2 a. e mezzo, inizia l’acquisizione dei sintagmi: i bambini iniziano a produrre espressioni a 2 parole, tralasciando morfemi grammaticali liberi e legati (es. “là, mucca”, “bici Marco”) – </a:t>
            </a:r>
            <a:r>
              <a:rPr lang="it-IT" sz="2000" dirty="0" smtClean="0">
                <a:solidFill>
                  <a:srgbClr val="FFFF00"/>
                </a:solidFill>
                <a:latin typeface="Arial"/>
                <a:cs typeface="Arial"/>
              </a:rPr>
              <a:t>linguaggio telegrafico</a:t>
            </a:r>
          </a:p>
          <a:p>
            <a:r>
              <a:rPr lang="it-IT" sz="2000" dirty="0" smtClean="0">
                <a:latin typeface="Arial"/>
                <a:cs typeface="Arial"/>
              </a:rPr>
              <a:t>A 3 a. gran parte dei bambini usa plurali e tempi passati e sintagmi più complessi (es. “mamma bevuto succo”)</a:t>
            </a:r>
          </a:p>
          <a:p>
            <a:r>
              <a:rPr lang="it-IT" sz="2000" dirty="0" smtClean="0">
                <a:latin typeface="Arial"/>
                <a:cs typeface="Arial"/>
              </a:rPr>
              <a:t>A 3 a. si notano le </a:t>
            </a:r>
            <a:r>
              <a:rPr lang="it-IT" sz="2000" i="1" dirty="0" err="1" smtClean="0">
                <a:solidFill>
                  <a:srgbClr val="FFFF00"/>
                </a:solidFill>
                <a:latin typeface="Arial"/>
                <a:cs typeface="Arial"/>
              </a:rPr>
              <a:t>iper</a:t>
            </a:r>
            <a:r>
              <a:rPr lang="it-IT" sz="2000" i="1" dirty="0" smtClean="0">
                <a:solidFill>
                  <a:srgbClr val="FFFF00"/>
                </a:solidFill>
                <a:latin typeface="Arial"/>
                <a:cs typeface="Arial"/>
              </a:rPr>
              <a:t>-regolarizzazioni </a:t>
            </a:r>
            <a:r>
              <a:rPr lang="it-IT" sz="2000" dirty="0" smtClean="0">
                <a:latin typeface="Arial"/>
                <a:cs typeface="Arial"/>
              </a:rPr>
              <a:t>(regole grammaticali neo-apprese vengono generalizzate ai casi irregolari) (es. “ho </a:t>
            </a:r>
            <a:r>
              <a:rPr lang="it-IT" sz="2000" dirty="0" err="1" smtClean="0">
                <a:latin typeface="Arial"/>
                <a:cs typeface="Arial"/>
              </a:rPr>
              <a:t>romputo</a:t>
            </a:r>
            <a:r>
              <a:rPr lang="it-IT" sz="2000" dirty="0" smtClean="0">
                <a:latin typeface="Arial"/>
                <a:cs typeface="Arial"/>
              </a:rPr>
              <a:t> tazza”)</a:t>
            </a:r>
          </a:p>
        </p:txBody>
      </p:sp>
      <p:pic>
        <p:nvPicPr>
          <p:cNvPr id="2" name="Immagine 1" descr="bambino-3-anni-640x3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0685"/>
            <a:ext cx="3005628" cy="15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0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Sviluppo oltre i 5 anni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891995"/>
            <a:ext cx="6557164" cy="3512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andara"/>
                <a:cs typeface="Candara"/>
              </a:rPr>
              <a:t>Sebbene gran parte delle acquisizioni avvengano entro i 5 a., l’apprendimento del linguaggio continua: </a:t>
            </a:r>
          </a:p>
          <a:p>
            <a:r>
              <a:rPr lang="it-IT" sz="2000" dirty="0" smtClean="0">
                <a:latin typeface="Candara"/>
                <a:cs typeface="Candara"/>
              </a:rPr>
              <a:t>A scuola vengono insegnate le </a:t>
            </a:r>
            <a:r>
              <a:rPr lang="it-IT" sz="2000" dirty="0" smtClean="0">
                <a:solidFill>
                  <a:srgbClr val="FFFF00"/>
                </a:solidFill>
                <a:latin typeface="Candara"/>
                <a:cs typeface="Candara"/>
              </a:rPr>
              <a:t>regole formali </a:t>
            </a:r>
            <a:r>
              <a:rPr lang="it-IT" sz="2000" dirty="0" smtClean="0">
                <a:latin typeface="Candara"/>
                <a:cs typeface="Candara"/>
              </a:rPr>
              <a:t>della lingua </a:t>
            </a:r>
          </a:p>
          <a:p>
            <a:r>
              <a:rPr lang="it-IT" sz="2000" dirty="0" smtClean="0">
                <a:latin typeface="Candara"/>
                <a:cs typeface="Candara"/>
              </a:rPr>
              <a:t>Nello stesso periodo i bambini sviluppano </a:t>
            </a:r>
            <a:r>
              <a:rPr lang="it-IT" sz="2000" i="1" dirty="0" smtClean="0">
                <a:solidFill>
                  <a:srgbClr val="FFFF00"/>
                </a:solidFill>
                <a:latin typeface="Candara"/>
                <a:cs typeface="Candara"/>
              </a:rPr>
              <a:t>consapevolezza meta-linguistica </a:t>
            </a:r>
            <a:r>
              <a:rPr lang="it-IT" sz="2000" dirty="0" smtClean="0">
                <a:latin typeface="Candara"/>
                <a:cs typeface="Candara"/>
              </a:rPr>
              <a:t>(abilità di riflettere sul linguaggio); ad es. tra i 6 e gli 8 a. iniziano a capire l’ironia (= le espressioni verbali possono avere un significato diverso da quello letterale, es. “</a:t>
            </a:r>
            <a:r>
              <a:rPr lang="it-IT" sz="2000" i="1" dirty="0" smtClean="0">
                <a:latin typeface="Candara"/>
                <a:cs typeface="Candara"/>
              </a:rPr>
              <a:t>Odio</a:t>
            </a:r>
            <a:r>
              <a:rPr lang="it-IT" sz="2000" dirty="0" smtClean="0">
                <a:latin typeface="Candara"/>
                <a:cs typeface="Candara"/>
              </a:rPr>
              <a:t> il gelato a cioccolato!”) </a:t>
            </a:r>
          </a:p>
        </p:txBody>
      </p:sp>
      <p:pic>
        <p:nvPicPr>
          <p:cNvPr id="2" name="Immagine 1" descr="request-new-program-home-3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70"/>
            <a:ext cx="2434130" cy="24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5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34130" y="2266340"/>
            <a:ext cx="4510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 smtClean="0">
                <a:solidFill>
                  <a:schemeClr val="bg1"/>
                </a:solidFill>
                <a:latin typeface="Comic Sans MS"/>
                <a:cs typeface="Comic Sans MS"/>
              </a:rPr>
              <a:t>LINGUAGGIO</a:t>
            </a:r>
            <a:endParaRPr lang="it-IT" sz="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Acquisizione</a:t>
            </a:r>
            <a:r>
              <a:rPr lang="en-US" dirty="0" smtClean="0"/>
              <a:t> del </a:t>
            </a:r>
            <a:r>
              <a:rPr lang="en-US" dirty="0" err="1" smtClean="0"/>
              <a:t>linguaggio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4375" y="2113635"/>
            <a:ext cx="2642771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  <a:cs typeface="Comic Sans MS"/>
              </a:rPr>
              <a:t>apprendimento</a:t>
            </a:r>
            <a:endParaRPr lang="it-IT" sz="2800" dirty="0">
              <a:latin typeface="Comic Sans MS"/>
              <a:cs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4375" y="3728285"/>
            <a:ext cx="238872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>
                <a:latin typeface="Comic Sans MS"/>
                <a:cs typeface="Comic Sans MS"/>
              </a:rPr>
              <a:t>f</a:t>
            </a:r>
            <a:r>
              <a:rPr lang="it-IT" sz="2800" dirty="0" smtClean="0">
                <a:latin typeface="Comic Sans MS"/>
                <a:cs typeface="Comic Sans MS"/>
              </a:rPr>
              <a:t>attori innati</a:t>
            </a:r>
            <a:endParaRPr lang="it-IT" sz="2800" dirty="0">
              <a:latin typeface="Comic Sans MS"/>
              <a:cs typeface="Comic Sans M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39671" y="2903204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+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66591" y="1502815"/>
            <a:ext cx="4428444" cy="1508105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300" dirty="0" smtClean="0"/>
              <a:t>Bambini nati in famiglie italiane parlano Italiano, bambini nati in famiglie francesi parlano Francese, ecc.</a:t>
            </a:r>
            <a:endParaRPr lang="it-IT" sz="23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266590" y="3487980"/>
            <a:ext cx="4428444" cy="1154162"/>
          </a:xfrm>
          <a:prstGeom prst="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300" dirty="0" smtClean="0"/>
              <a:t>Tutti i bambini di una famiglia imparano il linguaggio, mentre gli animali domestici no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576245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Ruolo dell’apprendimento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5" y="2724455"/>
            <a:ext cx="8551479" cy="2290575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Se si trattasse di solo condizionamento, i genitori dovrebbero rinforzare o punire ogni singolo particolare di ciò che il bambino dice</a:t>
            </a:r>
          </a:p>
          <a:p>
            <a:r>
              <a:rPr lang="it-IT" dirty="0" smtClean="0"/>
              <a:t>Se si trattasse solo di imitazione i bambini non sarebbero in grado di pronunciare frasi che non hanno mai sentito (es. quelle del linguaggio telegrafico)</a:t>
            </a:r>
          </a:p>
          <a:p>
            <a:r>
              <a:rPr lang="it-IT" dirty="0" smtClean="0"/>
              <a:t>Inoltre i bambini imparano </a:t>
            </a:r>
            <a:r>
              <a:rPr lang="it-IT" i="1" u="sng" dirty="0" smtClean="0"/>
              <a:t>implicitamente</a:t>
            </a:r>
            <a:r>
              <a:rPr lang="it-IT" dirty="0" smtClean="0"/>
              <a:t> le regole del linguaggio (</a:t>
            </a:r>
            <a:r>
              <a:rPr lang="it-IT" dirty="0" err="1" smtClean="0"/>
              <a:t>iper</a:t>
            </a:r>
            <a:r>
              <a:rPr lang="it-IT" dirty="0" smtClean="0"/>
              <a:t>-regolarizzazioni)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54376" y="1350110"/>
            <a:ext cx="7482544" cy="1154162"/>
          </a:xfrm>
          <a:prstGeom prst="rect">
            <a:avLst/>
          </a:prstGeom>
          <a:ln w="38100" cmpd="sng">
            <a:solidFill>
              <a:srgbClr val="008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300" dirty="0">
                <a:solidFill>
                  <a:schemeClr val="tx1"/>
                </a:solidFill>
                <a:latin typeface="Chalkboard"/>
                <a:cs typeface="Chalkboard"/>
              </a:rPr>
              <a:t>Apprendimento per condizionamento e imitazione, proposti dai comportamentisti per spiegare lo sviluppo del linguaggio, sono </a:t>
            </a:r>
            <a:r>
              <a:rPr lang="it-IT" sz="2300" b="1" i="1" dirty="0" smtClean="0">
                <a:solidFill>
                  <a:srgbClr val="FF0000"/>
                </a:solidFill>
                <a:latin typeface="Chalkboard"/>
                <a:cs typeface="Chalkboard"/>
              </a:rPr>
              <a:t>necessari ma </a:t>
            </a:r>
            <a:r>
              <a:rPr lang="it-IT" sz="2300" b="1" i="1" dirty="0">
                <a:solidFill>
                  <a:srgbClr val="FF0000"/>
                </a:solidFill>
                <a:latin typeface="Chalkboard"/>
                <a:cs typeface="Chalkboard"/>
              </a:rPr>
              <a:t>non sufficienti </a:t>
            </a:r>
          </a:p>
        </p:txBody>
      </p:sp>
    </p:spTree>
    <p:extLst>
      <p:ext uri="{BB962C8B-B14F-4D97-AF65-F5344CB8AC3E}">
        <p14:creationId xmlns:p14="http://schemas.microsoft.com/office/powerpoint/2010/main" val="2067725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Ruolo dei fattori innati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5" y="2419045"/>
            <a:ext cx="8246070" cy="27486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700" dirty="0" smtClean="0">
                <a:latin typeface="Arial"/>
                <a:cs typeface="Arial"/>
              </a:rPr>
              <a:t>Prove a favore:</a:t>
            </a:r>
          </a:p>
          <a:p>
            <a:r>
              <a:rPr lang="it-IT" sz="2700" dirty="0" smtClean="0">
                <a:latin typeface="Arial"/>
                <a:cs typeface="Arial"/>
              </a:rPr>
              <a:t>Tutti i bambini (indipendentemente dalla specifica lingua e cultura) </a:t>
            </a:r>
            <a:r>
              <a:rPr lang="it-IT" sz="2700" dirty="0">
                <a:latin typeface="Arial"/>
                <a:cs typeface="Arial"/>
              </a:rPr>
              <a:t>a</a:t>
            </a:r>
            <a:r>
              <a:rPr lang="it-IT" sz="2700" dirty="0" smtClean="0">
                <a:latin typeface="Arial"/>
                <a:cs typeface="Arial"/>
              </a:rPr>
              <a:t>ttraversano la stessa sequenza di sviluppo del linguaggio</a:t>
            </a:r>
          </a:p>
          <a:p>
            <a:r>
              <a:rPr lang="it-IT" sz="2700" dirty="0" smtClean="0">
                <a:latin typeface="Arial"/>
                <a:cs typeface="Arial"/>
              </a:rPr>
              <a:t>La sequenza di tappe si verifica anche quando l’apprendimento del linguaggio avviene in età più tarda (es. bambini di 5 a. adottati che non conoscevano l’inglese prima)</a:t>
            </a:r>
          </a:p>
          <a:p>
            <a:r>
              <a:rPr lang="it-IT" sz="2700" dirty="0" smtClean="0">
                <a:latin typeface="Arial"/>
                <a:cs typeface="Arial"/>
              </a:rPr>
              <a:t>Esistono dei periodi critici per l’acquisizione efficace di alcune tappe (es. primo anno di vita per l’apprendimento dei fonemi; bambini isolati nei primi anni di vita in seguito non riescono ad apprendere il linguaggio oltre un certo livello)</a:t>
            </a:r>
            <a:endParaRPr lang="it-IT" sz="2700" dirty="0">
              <a:latin typeface="Arial"/>
              <a:cs typeface="Arial"/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70605" y="1496899"/>
            <a:ext cx="6413610" cy="800219"/>
          </a:xfrm>
          <a:prstGeom prst="rect">
            <a:avLst/>
          </a:prstGeom>
          <a:ln w="38100" cmpd="sng">
            <a:solidFill>
              <a:srgbClr val="FF66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300" dirty="0" smtClean="0">
                <a:solidFill>
                  <a:schemeClr val="tx1"/>
                </a:solidFill>
              </a:rPr>
              <a:t>Secondo </a:t>
            </a:r>
            <a:r>
              <a:rPr lang="it-IT" sz="2300" i="1" u="sng" dirty="0" smtClean="0">
                <a:solidFill>
                  <a:srgbClr val="660066"/>
                </a:solidFill>
              </a:rPr>
              <a:t>Chomsky</a:t>
            </a:r>
            <a:r>
              <a:rPr lang="it-IT" sz="2300" dirty="0" smtClean="0">
                <a:solidFill>
                  <a:srgbClr val="660066"/>
                </a:solidFill>
              </a:rPr>
              <a:t> </a:t>
            </a:r>
            <a:r>
              <a:rPr lang="it-IT" sz="2300" dirty="0" smtClean="0">
                <a:solidFill>
                  <a:schemeClr val="tx1"/>
                </a:solidFill>
              </a:rPr>
              <a:t>(1959) gli esseri umani hanno la capacità biologica innata di imparare il linguaggio.</a:t>
            </a:r>
            <a:endParaRPr lang="it-IT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670" y="73929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Apprendimento della seconda lingua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59" y="2571750"/>
            <a:ext cx="8704185" cy="257175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L</a:t>
            </a:r>
            <a:r>
              <a:rPr lang="it-IT" dirty="0" smtClean="0"/>
              <a:t>’apprendimento fonemico negli adulti raramente diventa perfetto – in pochi anni i bambini piccoli riescono a parlare una seconda lingua senza accento e a comprenderla meglio degli adulti (</a:t>
            </a:r>
            <a:r>
              <a:rPr lang="it-IT" dirty="0" err="1" smtClean="0"/>
              <a:t>Lennenberg</a:t>
            </a:r>
            <a:r>
              <a:rPr lang="it-IT" dirty="0" smtClean="0"/>
              <a:t>, 1967; </a:t>
            </a:r>
            <a:r>
              <a:rPr lang="it-IT" dirty="0" err="1" smtClean="0"/>
              <a:t>Snow</a:t>
            </a:r>
            <a:r>
              <a:rPr lang="it-IT" dirty="0" smtClean="0"/>
              <a:t>, 1987)</a:t>
            </a:r>
          </a:p>
          <a:p>
            <a:r>
              <a:rPr lang="it-IT" dirty="0" smtClean="0"/>
              <a:t>Anche l’apprendimento sintattico è più difficile per gli adulti – in un gruppo di Coreani emigrati negli USA la capacità di dare giudizi di correttezza grammaticale diminuisce all’aumentare dell’età di arrivo negli USA (Johnson e Newport, 1989)</a:t>
            </a:r>
          </a:p>
          <a:p>
            <a:r>
              <a:rPr lang="it-IT" dirty="0" smtClean="0"/>
              <a:t>L’apprendimento della seconda lingua migliora più l’individuo è socialmente e psicologicamente integrato (Schumann, 1978)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70605" y="1350110"/>
            <a:ext cx="671902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200" dirty="0">
                <a:latin typeface="Comic Sans MS"/>
                <a:cs typeface="Comic Sans MS"/>
              </a:rPr>
              <a:t>Gli adulti inizialmente imparano più velocemente dei bambini perché possono apprendere le regole esplicitamente, ma alla fine sono svantaggiati </a:t>
            </a:r>
          </a:p>
        </p:txBody>
      </p:sp>
      <p:pic>
        <p:nvPicPr>
          <p:cNvPr id="5" name="Immagine 4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700"/>
            <a:ext cx="1536662" cy="150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34130" y="2266340"/>
            <a:ext cx="35400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 smtClean="0">
                <a:solidFill>
                  <a:schemeClr val="bg1"/>
                </a:solidFill>
                <a:latin typeface="Comic Sans MS"/>
                <a:cs typeface="Comic Sans MS"/>
              </a:rPr>
              <a:t>PENSIERO</a:t>
            </a:r>
            <a:endParaRPr lang="it-IT" sz="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6874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Tipi di pensiero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55" y="1960930"/>
            <a:ext cx="4275740" cy="229057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Comic Sans MS"/>
                <a:cs typeface="Comic Sans MS"/>
              </a:rPr>
              <a:t>PENSIERO:</a:t>
            </a:r>
          </a:p>
          <a:p>
            <a:r>
              <a:rPr lang="it-IT" i="1" dirty="0" smtClean="0">
                <a:latin typeface="Comic Sans MS"/>
                <a:cs typeface="Comic Sans MS"/>
              </a:rPr>
              <a:t>Proposizionale</a:t>
            </a:r>
            <a:r>
              <a:rPr lang="it-IT" dirty="0" smtClean="0">
                <a:latin typeface="Comic Sans MS"/>
                <a:cs typeface="Comic Sans MS"/>
              </a:rPr>
              <a:t> (quello più studiato)</a:t>
            </a:r>
          </a:p>
          <a:p>
            <a:r>
              <a:rPr lang="it-IT" i="1" dirty="0" smtClean="0">
                <a:latin typeface="Comic Sans MS"/>
                <a:cs typeface="Comic Sans MS"/>
              </a:rPr>
              <a:t>Per immagini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2815"/>
            <a:ext cx="4269335" cy="3443545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15137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Concetti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96260" y="1655520"/>
            <a:ext cx="4123035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200" dirty="0">
                <a:latin typeface="Chalkboard"/>
                <a:cs typeface="Chalkboard"/>
              </a:rPr>
              <a:t>Un </a:t>
            </a:r>
            <a:r>
              <a:rPr lang="it-IT" sz="2200" b="1" dirty="0">
                <a:solidFill>
                  <a:schemeClr val="tx1"/>
                </a:solidFill>
                <a:latin typeface="Chalkboard"/>
                <a:cs typeface="Chalkboard"/>
              </a:rPr>
              <a:t>concetto</a:t>
            </a:r>
            <a:r>
              <a:rPr lang="it-IT" sz="22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it-IT" sz="2200" dirty="0">
                <a:latin typeface="Chalkboard"/>
                <a:cs typeface="Chalkboard"/>
              </a:rPr>
              <a:t>rappresenta una categoria di oggetti con alcune caratteristiche distintive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724705" y="1383266"/>
            <a:ext cx="4266590" cy="3631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00" u="sng" dirty="0" smtClean="0">
                <a:solidFill>
                  <a:srgbClr val="FFFF00"/>
                </a:solidFill>
                <a:latin typeface="Candara"/>
                <a:cs typeface="Candara"/>
              </a:rPr>
              <a:t>prima funzione</a:t>
            </a:r>
            <a:r>
              <a:rPr lang="it-IT" sz="2300" dirty="0" smtClean="0">
                <a:solidFill>
                  <a:schemeClr val="bg1"/>
                </a:solidFill>
                <a:latin typeface="Candara"/>
                <a:cs typeface="Candara"/>
              </a:rPr>
              <a:t>: suddividere </a:t>
            </a:r>
            <a:r>
              <a:rPr lang="it-IT" sz="2300" dirty="0">
                <a:solidFill>
                  <a:schemeClr val="bg1"/>
                </a:solidFill>
                <a:latin typeface="Candara"/>
                <a:cs typeface="Candara"/>
              </a:rPr>
              <a:t>il mondo in unità manipolabili </a:t>
            </a:r>
            <a:r>
              <a:rPr lang="it-IT" sz="2300" dirty="0" smtClean="0">
                <a:solidFill>
                  <a:schemeClr val="bg1"/>
                </a:solidFill>
                <a:latin typeface="Candara"/>
                <a:cs typeface="Candara"/>
              </a:rPr>
              <a:t>(</a:t>
            </a:r>
            <a:r>
              <a:rPr lang="it-IT" sz="2300" b="1" dirty="0" smtClean="0">
                <a:solidFill>
                  <a:srgbClr val="00FFFF"/>
                </a:solidFill>
                <a:latin typeface="Candara"/>
                <a:cs typeface="Candara"/>
              </a:rPr>
              <a:t>economia </a:t>
            </a:r>
            <a:r>
              <a:rPr lang="it-IT" sz="2300" b="1" dirty="0">
                <a:solidFill>
                  <a:srgbClr val="00FFFF"/>
                </a:solidFill>
                <a:latin typeface="Candara"/>
                <a:cs typeface="Candara"/>
              </a:rPr>
              <a:t>cognitiva</a:t>
            </a:r>
            <a:r>
              <a:rPr lang="it-IT" sz="2300" dirty="0" smtClean="0">
                <a:solidFill>
                  <a:schemeClr val="bg1"/>
                </a:solidFill>
                <a:latin typeface="Candara"/>
                <a:cs typeface="Candara"/>
              </a:rPr>
              <a:t>) - </a:t>
            </a:r>
            <a:r>
              <a:rPr lang="it-IT" sz="2300" dirty="0">
                <a:solidFill>
                  <a:schemeClr val="bg1"/>
                </a:solidFill>
                <a:latin typeface="Candara"/>
                <a:cs typeface="Candara"/>
              </a:rPr>
              <a:t>se chiamassimo ogni singolo oggetto con un nome diverso non riusciremmo a comunicare; piuttosto, </a:t>
            </a:r>
            <a:r>
              <a:rPr lang="it-IT" sz="2300" u="sng" dirty="0">
                <a:solidFill>
                  <a:schemeClr val="bg1"/>
                </a:solidFill>
                <a:latin typeface="Candara"/>
                <a:cs typeface="Candara"/>
              </a:rPr>
              <a:t>ogni singolo oggetto è </a:t>
            </a:r>
            <a:r>
              <a:rPr lang="it-IT" sz="2300" i="1" u="sng" dirty="0">
                <a:solidFill>
                  <a:schemeClr val="bg1"/>
                </a:solidFill>
                <a:latin typeface="Candara"/>
                <a:cs typeface="Candara"/>
              </a:rPr>
              <a:t>un esempio </a:t>
            </a:r>
            <a:r>
              <a:rPr lang="it-IT" sz="2300" u="sng" dirty="0">
                <a:solidFill>
                  <a:schemeClr val="bg1"/>
                </a:solidFill>
                <a:latin typeface="Candara"/>
                <a:cs typeface="Candara"/>
              </a:rPr>
              <a:t>di un concetto</a:t>
            </a:r>
            <a:r>
              <a:rPr lang="it-IT" sz="2300" dirty="0">
                <a:solidFill>
                  <a:schemeClr val="bg1"/>
                </a:solidFill>
                <a:latin typeface="Candara"/>
                <a:cs typeface="Candara"/>
              </a:rPr>
              <a:t> (es. specifici cani sono esempi del concetto di “cane”)</a:t>
            </a:r>
          </a:p>
        </p:txBody>
      </p:sp>
      <p:pic>
        <p:nvPicPr>
          <p:cNvPr id="6" name="Immagine 5" descr="download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" y="3365500"/>
            <a:ext cx="4572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4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Concetti (2)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8965" y="1350110"/>
            <a:ext cx="426659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00" u="sng" dirty="0">
                <a:solidFill>
                  <a:srgbClr val="FFFF00"/>
                </a:solidFill>
                <a:latin typeface="Candara"/>
                <a:cs typeface="Candara"/>
              </a:rPr>
              <a:t>s</a:t>
            </a:r>
            <a:r>
              <a:rPr lang="it-IT" sz="2300" u="sng" dirty="0" smtClean="0">
                <a:solidFill>
                  <a:srgbClr val="FFFF00"/>
                </a:solidFill>
                <a:latin typeface="Candara"/>
                <a:cs typeface="Candara"/>
              </a:rPr>
              <a:t>econda funzione</a:t>
            </a:r>
            <a:r>
              <a:rPr lang="it-IT" sz="2300" dirty="0" smtClean="0">
                <a:solidFill>
                  <a:schemeClr val="bg1"/>
                </a:solidFill>
                <a:latin typeface="Candara"/>
                <a:cs typeface="Candara"/>
              </a:rPr>
              <a:t>: predire informazioni non direttamente percepibili (</a:t>
            </a:r>
            <a:r>
              <a:rPr lang="it-IT" sz="2300" b="1" dirty="0" smtClean="0">
                <a:solidFill>
                  <a:srgbClr val="00FFFF"/>
                </a:solidFill>
                <a:latin typeface="Candara"/>
                <a:cs typeface="Candara"/>
              </a:rPr>
              <a:t>potere predittivo</a:t>
            </a:r>
            <a:r>
              <a:rPr lang="it-IT" sz="2300" dirty="0" smtClean="0">
                <a:solidFill>
                  <a:schemeClr val="bg1"/>
                </a:solidFill>
                <a:latin typeface="Candara"/>
                <a:cs typeface="Candara"/>
              </a:rPr>
              <a:t>)</a:t>
            </a:r>
            <a:endParaRPr lang="it-IT" sz="23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6260" y="2571750"/>
            <a:ext cx="58027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bg1"/>
                </a:solidFill>
              </a:rPr>
              <a:t>Possiamo utilizzare le caratteristiche osservabili per categorizzare un oggetto come “arancia” (è arancione, tonda, pende da un albero) e poi inferire che ha anche proprietà non visibili (è succosa, è commestibile) 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3555" y="4568754"/>
            <a:ext cx="8847740" cy="4462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300" b="1" i="1" dirty="0"/>
              <a:t>c</a:t>
            </a:r>
            <a:r>
              <a:rPr lang="it-IT" sz="2300" b="1" i="1" dirty="0" smtClean="0"/>
              <a:t>ategorizzazione</a:t>
            </a:r>
            <a:r>
              <a:rPr lang="it-IT" sz="2300" dirty="0" smtClean="0"/>
              <a:t> = processo </a:t>
            </a:r>
            <a:r>
              <a:rPr lang="it-IT" sz="2300" dirty="0"/>
              <a:t>di assegnazione di un oggetto a un concetto</a:t>
            </a:r>
          </a:p>
        </p:txBody>
      </p:sp>
      <p:pic>
        <p:nvPicPr>
          <p:cNvPr id="7" name="Immagine 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1655520"/>
            <a:ext cx="2431444" cy="23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89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Prototipi e nuclei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1985165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 smtClean="0">
                <a:solidFill>
                  <a:srgbClr val="00FFFF"/>
                </a:solidFill>
              </a:rPr>
              <a:t>Prototipo del concetto</a:t>
            </a:r>
            <a:r>
              <a:rPr lang="it-IT" dirty="0" smtClean="0"/>
              <a:t>: insieme delle caratteristiche descrittive dei più tipici esemplari del concetto (es. nonna = donna sui 70 a., dai capelli grigi, che ama stare coi nipoti)</a:t>
            </a:r>
          </a:p>
          <a:p>
            <a:r>
              <a:rPr lang="it-IT" b="1" dirty="0" smtClean="0">
                <a:solidFill>
                  <a:srgbClr val="00FF00"/>
                </a:solidFill>
              </a:rPr>
              <a:t>Nucleo del concetto</a:t>
            </a:r>
            <a:r>
              <a:rPr lang="it-IT" dirty="0" smtClean="0"/>
              <a:t>: insieme delle caratteristiche essenziali per far parte del concetto (es. nonna = madre di una madre)</a:t>
            </a:r>
            <a:endParaRPr lang="it-IT" dirty="0"/>
          </a:p>
        </p:txBody>
      </p:sp>
      <p:pic>
        <p:nvPicPr>
          <p:cNvPr id="4" name="Immagine 3" descr="download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0" y="3162910"/>
            <a:ext cx="3961180" cy="19805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25" y="3146734"/>
            <a:ext cx="3044950" cy="20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60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Concetti </a:t>
            </a:r>
            <a:r>
              <a:rPr lang="it-IT" dirty="0" err="1" smtClean="0"/>
              <a:t>fuzzy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6" y="1502815"/>
            <a:ext cx="5955494" cy="33595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Gran parte dei concetti naturali sembra essere </a:t>
            </a:r>
            <a:r>
              <a:rPr lang="it-IT" dirty="0" err="1" smtClean="0"/>
              <a:t>fuzzy</a:t>
            </a:r>
            <a:r>
              <a:rPr lang="it-IT" dirty="0" smtClean="0"/>
              <a:t>, ovvero non ha un nucleo precisamente definito e la sua categorizzazione si fonda soprattutto sul prototipo</a:t>
            </a:r>
          </a:p>
          <a:p>
            <a:pPr marL="0" indent="0">
              <a:buNone/>
            </a:pPr>
            <a:r>
              <a:rPr lang="it-IT" sz="2600" dirty="0" smtClean="0"/>
              <a:t>Es. il nucleo del concetto “uccello” dovrebbe fondarsi su caratteristiche genetiche, che non sono visibili </a:t>
            </a:r>
            <a:r>
              <a:rPr lang="it-IT" sz="2600" dirty="0" smtClean="0">
                <a:sym typeface="Wingdings"/>
              </a:rPr>
              <a:t> quando categorizziamo un “uccello” ci basiamo sul prototipo (ha le ali, vola, cinguetta)</a:t>
            </a:r>
            <a:endParaRPr lang="it-IT" sz="2600" dirty="0"/>
          </a:p>
        </p:txBody>
      </p:sp>
      <p:pic>
        <p:nvPicPr>
          <p:cNvPr id="4" name="Immagine 3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81" y="150281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Due </a:t>
            </a:r>
            <a:r>
              <a:rPr lang="en-US" dirty="0" err="1" smtClean="0"/>
              <a:t>versanti</a:t>
            </a:r>
            <a:r>
              <a:rPr lang="en-US" dirty="0" smtClean="0"/>
              <a:t> del </a:t>
            </a:r>
            <a:r>
              <a:rPr lang="en-US" dirty="0" err="1" smtClean="0"/>
              <a:t>linguaggio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1670" y="1502815"/>
            <a:ext cx="241167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  <a:latin typeface="Chalkboard"/>
                <a:cs typeface="Chalkboard"/>
              </a:rPr>
              <a:t>PRODUZIONE</a:t>
            </a:r>
            <a:endParaRPr lang="it-IT" sz="28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46345" y="1655520"/>
            <a:ext cx="2880248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  <a:latin typeface="Chalkboard"/>
                <a:cs typeface="Chalkboard"/>
              </a:rPr>
              <a:t>COMPRENSIONE</a:t>
            </a:r>
            <a:endParaRPr lang="it-IT" sz="28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670" y="2113635"/>
            <a:ext cx="22905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C901"/>
                </a:solidFill>
              </a:rPr>
              <a:t>p</a:t>
            </a:r>
            <a:r>
              <a:rPr lang="it-IT" sz="2600" b="1" dirty="0" smtClean="0">
                <a:solidFill>
                  <a:srgbClr val="FFC901"/>
                </a:solidFill>
              </a:rPr>
              <a:t>ensiero </a:t>
            </a:r>
          </a:p>
          <a:p>
            <a:pPr algn="ctr"/>
            <a:r>
              <a:rPr lang="it-IT" sz="2600" dirty="0" smtClean="0">
                <a:solidFill>
                  <a:schemeClr val="bg1"/>
                </a:solidFill>
              </a:rPr>
              <a:t>che si traduce in </a:t>
            </a:r>
          </a:p>
          <a:p>
            <a:pPr algn="ctr"/>
            <a:r>
              <a:rPr lang="it-IT" sz="2600" b="1" dirty="0" smtClean="0">
                <a:solidFill>
                  <a:srgbClr val="00FFFF"/>
                </a:solidFill>
              </a:rPr>
              <a:t>suoni</a:t>
            </a:r>
            <a:endParaRPr lang="it-IT" sz="2600" b="1" dirty="0">
              <a:solidFill>
                <a:srgbClr val="00FFFF"/>
              </a:solidFill>
            </a:endParaRPr>
          </a:p>
        </p:txBody>
      </p:sp>
      <p:pic>
        <p:nvPicPr>
          <p:cNvPr id="8" name="Immagine 7" descr="afasia-57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3182571"/>
            <a:ext cx="3193515" cy="196093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099050" y="2266340"/>
            <a:ext cx="25959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FFFF"/>
                </a:solidFill>
              </a:rPr>
              <a:t>s</a:t>
            </a:r>
            <a:r>
              <a:rPr lang="it-IT" sz="2600" b="1" dirty="0" smtClean="0">
                <a:solidFill>
                  <a:srgbClr val="00FFFF"/>
                </a:solidFill>
              </a:rPr>
              <a:t>uoni</a:t>
            </a:r>
            <a:endParaRPr lang="it-IT" sz="2600" b="1" dirty="0" smtClean="0">
              <a:solidFill>
                <a:srgbClr val="FFC901"/>
              </a:solidFill>
            </a:endParaRPr>
          </a:p>
          <a:p>
            <a:pPr algn="ctr"/>
            <a:r>
              <a:rPr lang="it-IT" sz="2600" dirty="0" smtClean="0">
                <a:solidFill>
                  <a:schemeClr val="bg1"/>
                </a:solidFill>
              </a:rPr>
              <a:t>che si traducono in</a:t>
            </a:r>
          </a:p>
          <a:p>
            <a:pPr algn="ctr"/>
            <a:r>
              <a:rPr lang="it-IT" sz="2600" b="1" dirty="0">
                <a:solidFill>
                  <a:srgbClr val="FFC901"/>
                </a:solidFill>
              </a:rPr>
              <a:t>pensiero </a:t>
            </a:r>
            <a:endParaRPr lang="it-IT" sz="26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45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Tipicità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55" y="3029865"/>
            <a:ext cx="7024430" cy="1068935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Chiedendo a soggetti se un’immagine rappresenta un uccello, un pettirosso produce un sì immediato, un pollo richiede più tempo e uno struzzo ancora di più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8965" y="1502815"/>
            <a:ext cx="6566315" cy="1446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200" dirty="0">
                <a:latin typeface="Chalkboard"/>
                <a:cs typeface="Chalkboard"/>
              </a:rPr>
              <a:t>Quante più caratteristiche del prototipo ha un oggetto, tanto più sarà considerato </a:t>
            </a:r>
            <a:r>
              <a:rPr lang="it-IT" sz="2200" i="1" u="sng" dirty="0">
                <a:latin typeface="Chalkboard"/>
                <a:cs typeface="Chalkboard"/>
              </a:rPr>
              <a:t>tipico</a:t>
            </a:r>
            <a:r>
              <a:rPr lang="it-IT" sz="2200" dirty="0">
                <a:latin typeface="Chalkboard"/>
                <a:cs typeface="Chalkboard"/>
              </a:rPr>
              <a:t> di quel concetto </a:t>
            </a:r>
            <a:r>
              <a:rPr lang="it-IT" sz="2200" dirty="0">
                <a:latin typeface="Chalkboard"/>
                <a:cs typeface="Chalkboard"/>
                <a:sym typeface="Wingdings"/>
              </a:rPr>
              <a:t> il grado di tipicità di un oggetto esercita il maggior effetto sulla categorizzazione</a:t>
            </a:r>
            <a:endParaRPr lang="it-IT" sz="2200" dirty="0">
              <a:latin typeface="Chalkboard"/>
              <a:cs typeface="Chalkboard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3555" y="4091700"/>
            <a:ext cx="732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</a:rPr>
              <a:t>La tipicità determina cosa pensiamo quando ci imbattiamo in un concetto – se ci dicono “c’è un uccello fuori la finestra penseremo più a un piccione che a un avvoltoio</a:t>
            </a:r>
            <a:endParaRPr lang="it-IT" sz="2000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95" y="0"/>
            <a:ext cx="1672683" cy="168244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30" y="1655520"/>
            <a:ext cx="1687270" cy="16666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395" y="3303576"/>
            <a:ext cx="1670605" cy="18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09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Ragionamento deduttivo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5" y="3487980"/>
            <a:ext cx="5955495" cy="12216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Se sta piovendo, prenderò l’ombrello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Sta piovendo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Quindi prenderò l’ombrello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8965" y="1489799"/>
            <a:ext cx="7940661" cy="16927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600" dirty="0"/>
              <a:t>Secondo i logici, i ragionamenti più forti sono quelli che dimostrano di possedere </a:t>
            </a:r>
            <a:r>
              <a:rPr lang="it-IT" sz="2600" dirty="0">
                <a:solidFill>
                  <a:srgbClr val="FFFF00"/>
                </a:solidFill>
                <a:latin typeface="Chalkboard"/>
                <a:cs typeface="Chalkboard"/>
              </a:rPr>
              <a:t>validità deduttiva </a:t>
            </a:r>
            <a:r>
              <a:rPr lang="it-IT" sz="2600" dirty="0"/>
              <a:t>(= è impossibile che la conclusione di un ragionamento sia falsa se le premesse sono vere)</a:t>
            </a:r>
          </a:p>
        </p:txBody>
      </p:sp>
      <p:pic>
        <p:nvPicPr>
          <p:cNvPr id="6" name="Immagine 5" descr="mai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69" y="1"/>
            <a:ext cx="1454730" cy="135010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64667" y="3793390"/>
            <a:ext cx="16722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solidFill>
                  <a:srgbClr val="FF6FCF"/>
                </a:solidFill>
                <a:latin typeface="Chalkboard"/>
                <a:cs typeface="Chalkboard"/>
              </a:rPr>
              <a:t>sillogismo</a:t>
            </a:r>
            <a:endParaRPr lang="it-IT" sz="2600" b="1" dirty="0">
              <a:solidFill>
                <a:srgbClr val="FF6FCF"/>
              </a:solidFill>
              <a:latin typeface="Chalkboard"/>
              <a:cs typeface="Chalkboard"/>
            </a:endParaRPr>
          </a:p>
        </p:txBody>
      </p:sp>
      <p:sp>
        <p:nvSpPr>
          <p:cNvPr id="8" name="Parentesi graffa chiusa 7"/>
          <p:cNvSpPr/>
          <p:nvPr/>
        </p:nvSpPr>
        <p:spPr>
          <a:xfrm>
            <a:off x="6099050" y="3487980"/>
            <a:ext cx="305410" cy="1221640"/>
          </a:xfrm>
          <a:prstGeom prst="rightBrace">
            <a:avLst/>
          </a:prstGeom>
          <a:ln w="38100" cmpd="sng">
            <a:solidFill>
              <a:srgbClr val="FF6F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6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7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670" y="891995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Ragionamento deduttivo (2)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6260" y="1502815"/>
            <a:ext cx="8551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FFFF"/>
                </a:solidFill>
                <a:latin typeface="Candara"/>
                <a:cs typeface="Candara"/>
              </a:rPr>
              <a:t>Le persone utilizzano e comprendono il ragionamento deduttivo in modo intuitivo, ma più il ragionamento è complicato, più è necessario un processo consapevole, aumenta la probabilità di commettere errori e il tempo impiegato.</a:t>
            </a:r>
            <a:endParaRPr lang="it-IT" sz="2400" dirty="0">
              <a:solidFill>
                <a:srgbClr val="00FFFF"/>
              </a:solidFill>
              <a:latin typeface="Candara"/>
              <a:cs typeface="Candara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48965" y="3182571"/>
            <a:ext cx="5955495" cy="15270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Se sta piovendo, prenderò l’ombrello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Se prendo l’ombrello, lo perderò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Sta piovendo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Quindi perderò l’ombrello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620" y="3640685"/>
            <a:ext cx="3461985" cy="150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6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Sillogismo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1679755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Nessuna sostanza assuefacente è poco costosa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Alcune sigarette costano poco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/>
              <a:t>Q</a:t>
            </a:r>
            <a:r>
              <a:rPr lang="it-IT" dirty="0" smtClean="0"/>
              <a:t>uindi, alcune sostanze assuefacenti sono sigarette</a:t>
            </a:r>
            <a:endParaRPr lang="it-IT" dirty="0"/>
          </a:p>
        </p:txBody>
      </p:sp>
      <p:pic>
        <p:nvPicPr>
          <p:cNvPr id="4" name="Immagine 3" descr="Sigarette-640x3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1550"/>
            <a:ext cx="3503065" cy="18719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35525" y="3487980"/>
            <a:ext cx="16702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FF"/>
                </a:solidFill>
              </a:rPr>
              <a:t>È valido?</a:t>
            </a:r>
            <a:endParaRPr lang="it-IT" sz="3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33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Sillogismo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1679755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Nessuna sostanza assuefacente è poco costosa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Alcune sigarette costano poco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/>
              <a:t>Q</a:t>
            </a:r>
            <a:r>
              <a:rPr lang="it-IT" dirty="0" smtClean="0"/>
              <a:t>uindi, alcune sigarette non sono assuefacenti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96341" y="3487980"/>
            <a:ext cx="16702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FF"/>
                </a:solidFill>
              </a:rPr>
              <a:t>È valido?</a:t>
            </a:r>
            <a:endParaRPr lang="it-IT" sz="3200" dirty="0">
              <a:solidFill>
                <a:srgbClr val="FF00FF"/>
              </a:solidFill>
            </a:endParaRPr>
          </a:p>
        </p:txBody>
      </p:sp>
      <p:pic>
        <p:nvPicPr>
          <p:cNvPr id="6" name="Immagine 5" descr="Marlboro4wiki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4" y="3203374"/>
            <a:ext cx="2586835" cy="19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66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Belief</a:t>
            </a:r>
            <a:r>
              <a:rPr lang="it-IT" dirty="0" smtClean="0"/>
              <a:t> </a:t>
            </a:r>
            <a:r>
              <a:rPr lang="it-IT" dirty="0" err="1" smtClean="0"/>
              <a:t>bias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19851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Nell’esempio precedente (Evans et al., 1983): </a:t>
            </a:r>
          </a:p>
          <a:p>
            <a:r>
              <a:rPr lang="it-IT" dirty="0" smtClean="0"/>
              <a:t>Il primo sillogismo NON è valido, ma la plausibilità della sua conclusione induce il 92% dei soggetti ad accettarla</a:t>
            </a:r>
          </a:p>
          <a:p>
            <a:r>
              <a:rPr lang="it-IT" dirty="0" smtClean="0"/>
              <a:t>Il secondo sillogismo è valido, ma solo il 46% dei soggetti lo ritiene tale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01670" y="3640685"/>
            <a:ext cx="7940660" cy="1246495"/>
          </a:xfrm>
          <a:prstGeom prst="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500" dirty="0"/>
              <a:t>Contrariamente a quanto imposto dalla logica deduttiva, molte persone giudicano una conclusione logicamente non valida come valida se appare loro </a:t>
            </a:r>
            <a:r>
              <a:rPr lang="it-IT" sz="2500" i="1" u="sng" dirty="0">
                <a:solidFill>
                  <a:srgbClr val="FF6600"/>
                </a:solidFill>
              </a:rPr>
              <a:t>plausibile</a:t>
            </a:r>
          </a:p>
        </p:txBody>
      </p:sp>
    </p:spTree>
    <p:extLst>
      <p:ext uri="{BB962C8B-B14F-4D97-AF65-F5344CB8AC3E}">
        <p14:creationId xmlns:p14="http://schemas.microsoft.com/office/powerpoint/2010/main" val="4243298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Ragionamento induttivo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0" y="3335274"/>
            <a:ext cx="4733855" cy="180822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Paolo si è laureato in economia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Paolo lavora per uno studio di commercialisti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 smtClean="0"/>
              <a:t>Quindi, Paolo è un commercialista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8965" y="1489799"/>
            <a:ext cx="7940661" cy="1692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600" dirty="0"/>
              <a:t>Secondo i logici, </a:t>
            </a:r>
            <a:r>
              <a:rPr lang="it-IT" sz="2600" dirty="0" smtClean="0"/>
              <a:t>un ragionamento può essere accettabile anche se non ha </a:t>
            </a:r>
            <a:r>
              <a:rPr lang="it-IT" sz="2600" dirty="0" smtClean="0">
                <a:solidFill>
                  <a:srgbClr val="FFFFFF"/>
                </a:solidFill>
                <a:latin typeface="Calibri"/>
                <a:cs typeface="Calibri"/>
              </a:rPr>
              <a:t>validità deduttiva; si tratta dei </a:t>
            </a:r>
            <a:r>
              <a:rPr lang="it-IT" sz="2600" dirty="0" smtClean="0">
                <a:solidFill>
                  <a:srgbClr val="FFFF00"/>
                </a:solidFill>
                <a:latin typeface="Chalkboard"/>
                <a:cs typeface="Chalkboard"/>
              </a:rPr>
              <a:t>ragionamenti induttivamente forti </a:t>
            </a:r>
            <a:r>
              <a:rPr lang="it-IT" sz="2600" dirty="0"/>
              <a:t>(= è </a:t>
            </a:r>
            <a:r>
              <a:rPr lang="it-IT" sz="2600" dirty="0" smtClean="0"/>
              <a:t>improbabile che </a:t>
            </a:r>
            <a:r>
              <a:rPr lang="it-IT" sz="2600" dirty="0"/>
              <a:t>la conclusione </a:t>
            </a:r>
            <a:r>
              <a:rPr lang="it-IT" sz="2600" dirty="0" smtClean="0"/>
              <a:t>sia </a:t>
            </a:r>
            <a:r>
              <a:rPr lang="it-IT" sz="2600" dirty="0"/>
              <a:t>falsa se le premesse sono vere)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35525" y="3487980"/>
            <a:ext cx="34599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i="1" dirty="0" smtClean="0">
                <a:solidFill>
                  <a:srgbClr val="CCFF66"/>
                </a:solidFill>
              </a:rPr>
              <a:t>La logica induttiva deve basarsi sulle </a:t>
            </a:r>
            <a:r>
              <a:rPr lang="it-IT" sz="2600" b="1" i="1" u="sng" dirty="0" smtClean="0">
                <a:solidFill>
                  <a:srgbClr val="CCFF66"/>
                </a:solidFill>
              </a:rPr>
              <a:t>regole della probabilità</a:t>
            </a:r>
            <a:endParaRPr lang="it-IT" sz="2600" b="1" i="1" u="sng" dirty="0">
              <a:solidFill>
                <a:srgbClr val="CC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9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Euristiche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39540" y="1502816"/>
            <a:ext cx="6108200" cy="1832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smtClean="0"/>
              <a:t>Le persone violano frequentemente le regole della probabilità nel ragionamento induttivo, utilizzando piuttosto delle </a:t>
            </a:r>
            <a:r>
              <a:rPr lang="it-IT" sz="2600" i="1" dirty="0" smtClean="0">
                <a:solidFill>
                  <a:srgbClr val="CCFF66"/>
                </a:solidFill>
                <a:latin typeface="Comic Sans MS"/>
                <a:cs typeface="Comic Sans MS"/>
              </a:rPr>
              <a:t>euristiche </a:t>
            </a:r>
            <a:r>
              <a:rPr lang="it-IT" sz="2600" dirty="0"/>
              <a:t>(scorciatoie mentali</a:t>
            </a:r>
            <a:r>
              <a:rPr lang="it-IT" sz="2600" dirty="0" smtClean="0"/>
              <a:t>)</a:t>
            </a:r>
            <a:endParaRPr lang="it-IT" sz="2600" i="1" dirty="0" smtClean="0">
              <a:solidFill>
                <a:srgbClr val="CCFF66"/>
              </a:solidFill>
              <a:latin typeface="Comic Sans MS"/>
              <a:cs typeface="Comic Sans MS"/>
            </a:endParaRPr>
          </a:p>
        </p:txBody>
      </p:sp>
      <p:pic>
        <p:nvPicPr>
          <p:cNvPr id="4" name="Immagine 3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815"/>
            <a:ext cx="2281425" cy="170886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6260" y="3487980"/>
            <a:ext cx="8551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FFA7E1"/>
                </a:solidFill>
              </a:rPr>
              <a:t>Es. se doveste giudicare se io sono empatica o meno, vi rifareste probabilmente al vostro </a:t>
            </a:r>
            <a:r>
              <a:rPr lang="it-IT" sz="2200" i="1" dirty="0" smtClean="0">
                <a:solidFill>
                  <a:srgbClr val="FFA7E1"/>
                </a:solidFill>
              </a:rPr>
              <a:t>schema</a:t>
            </a:r>
            <a:r>
              <a:rPr lang="it-IT" sz="2200" dirty="0" smtClean="0">
                <a:solidFill>
                  <a:srgbClr val="FFA7E1"/>
                </a:solidFill>
              </a:rPr>
              <a:t> o al vostro </a:t>
            </a:r>
            <a:r>
              <a:rPr lang="it-IT" sz="2200" i="1" dirty="0" smtClean="0">
                <a:solidFill>
                  <a:srgbClr val="FFA7E1"/>
                </a:solidFill>
              </a:rPr>
              <a:t>concetto</a:t>
            </a:r>
            <a:r>
              <a:rPr lang="it-IT" sz="2200" dirty="0" smtClean="0">
                <a:solidFill>
                  <a:srgbClr val="FFA7E1"/>
                </a:solidFill>
              </a:rPr>
              <a:t> di psicoterapeuta, ma spesso non abbiamo schemi già disponibili - ad es. cosa fareste se doveste giudicare se sono golosa o meno?</a:t>
            </a:r>
            <a:endParaRPr lang="it-IT" sz="2200" dirty="0">
              <a:solidFill>
                <a:srgbClr val="FFA7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9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Euristica della disponibilità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6" y="2419045"/>
            <a:ext cx="8398774" cy="2595984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 smtClean="0"/>
              <a:t>Plous</a:t>
            </a:r>
            <a:r>
              <a:rPr lang="it-IT" dirty="0" smtClean="0"/>
              <a:t>, 1993: i soggetti hanno giudicato le morti per attacchi di squali più frequenti di quelle per caduta di schegge da aereo e le morti per incendio più frequenti di quelle per annegamento, mentre in entrambi i casi è vero il contrario (in USA)</a:t>
            </a:r>
          </a:p>
          <a:p>
            <a:r>
              <a:rPr lang="it-IT" dirty="0" err="1" smtClean="0"/>
              <a:t>Schwarz</a:t>
            </a:r>
            <a:r>
              <a:rPr lang="it-IT" dirty="0" smtClean="0"/>
              <a:t> et al., 1991: soggetti cui è stato chiesto di richiamare 6 esempi in cui sono stati in grado di imporsi si giudicano poi più in grado di imporsi rispetto a soggetti cui è stato chiesto di richiamare 12 esempi (più difficile)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8964" y="1435343"/>
            <a:ext cx="8398775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366FF"/>
                </a:solidFill>
              </a:rPr>
              <a:t>Si fonda sulla facilità con cui richiamiamo esempi alla mente – ma talvolta gli esempi non sono caratteristici del quadro generale</a:t>
            </a:r>
          </a:p>
        </p:txBody>
      </p:sp>
    </p:spTree>
    <p:extLst>
      <p:ext uri="{BB962C8B-B14F-4D97-AF65-F5344CB8AC3E}">
        <p14:creationId xmlns:p14="http://schemas.microsoft.com/office/powerpoint/2010/main" val="182149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Euristica della rappresentatività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6" y="2419044"/>
            <a:ext cx="8246070" cy="2595985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Se incontriamo nell’università di Milano un ragazzo moro, abbronzato, simpatico, che gesticola molto, probabilmente penseremo che è del Sud, sebbene la probabilità di base ci indurrebbe a concludere che è milanese</a:t>
            </a:r>
          </a:p>
          <a:p>
            <a:r>
              <a:rPr lang="it-IT" dirty="0" smtClean="0"/>
              <a:t>È stato dimostrato che le persone sottoutilizzano molto frequentemente la probabilità di base (</a:t>
            </a:r>
            <a:r>
              <a:rPr lang="it-IT" dirty="0" err="1" smtClean="0"/>
              <a:t>Khaneman</a:t>
            </a:r>
            <a:r>
              <a:rPr lang="it-IT" dirty="0" smtClean="0"/>
              <a:t> &amp; </a:t>
            </a:r>
            <a:r>
              <a:rPr lang="it-IT" dirty="0" err="1" smtClean="0"/>
              <a:t>Tversky</a:t>
            </a:r>
            <a:r>
              <a:rPr lang="it-IT" dirty="0" smtClean="0"/>
              <a:t>, 1973)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8964" y="1435343"/>
            <a:ext cx="839877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Si fonda sulla </a:t>
            </a:r>
            <a:r>
              <a:rPr lang="it-IT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somiglianza di un oggetto col caso tipico (prototipo) della sua categoria, ovvero sulla sua rappresentatività </a:t>
            </a:r>
            <a:endParaRPr lang="it-IT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3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Proprietà</a:t>
            </a:r>
            <a:r>
              <a:rPr lang="en-US" dirty="0" smtClean="0"/>
              <a:t> del </a:t>
            </a:r>
            <a:r>
              <a:rPr lang="en-US" dirty="0" err="1" smtClean="0"/>
              <a:t>linguaggio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3359509" cy="2595985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 smtClean="0">
                <a:solidFill>
                  <a:srgbClr val="FFFFFF"/>
                </a:solidFill>
                <a:latin typeface="Chalkboard"/>
                <a:cs typeface="Chalkboard"/>
              </a:rPr>
              <a:t>Il linguaggio è: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it-IT" sz="3200" u="sng" dirty="0" smtClean="0">
                <a:solidFill>
                  <a:srgbClr val="0080FF"/>
                </a:solidFill>
                <a:latin typeface="Chalkboard"/>
                <a:cs typeface="Chalkboard"/>
              </a:rPr>
              <a:t>simbolico</a:t>
            </a:r>
            <a:r>
              <a:rPr lang="it-IT" sz="3200" dirty="0" smtClean="0"/>
              <a:t> 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it-IT" sz="3200" u="sng" dirty="0" smtClean="0">
                <a:solidFill>
                  <a:srgbClr val="00FF00"/>
                </a:solidFill>
                <a:latin typeface="Chalkboard"/>
                <a:cs typeface="Chalkboard"/>
              </a:rPr>
              <a:t>strutturato</a:t>
            </a:r>
            <a:endParaRPr lang="it-IT" sz="3200" dirty="0" smtClean="0"/>
          </a:p>
          <a:p>
            <a:pPr marL="514350" indent="-514350">
              <a:buFont typeface="Wingdings" charset="2"/>
              <a:buAutoNum type="arabicPlain"/>
            </a:pPr>
            <a:r>
              <a:rPr lang="it-IT" sz="3200" u="sng" dirty="0" smtClean="0">
                <a:solidFill>
                  <a:srgbClr val="FF6FCF"/>
                </a:solidFill>
                <a:latin typeface="Chalkboard"/>
                <a:cs typeface="Chalkboard"/>
              </a:rPr>
              <a:t>generativo</a:t>
            </a:r>
            <a:endParaRPr lang="it-IT" sz="3200" dirty="0"/>
          </a:p>
          <a:p>
            <a:endParaRPr lang="it-IT" dirty="0" smtClean="0">
              <a:solidFill>
                <a:srgbClr val="FF6FC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magine 3" descr="grammatic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95" y="1502815"/>
            <a:ext cx="3054100" cy="31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45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12491" y="1655520"/>
            <a:ext cx="6871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i="1" dirty="0">
                <a:solidFill>
                  <a:srgbClr val="FFFFFF"/>
                </a:solidFill>
                <a:latin typeface="Candara" charset="0"/>
                <a:cs typeface="Candara" charset="0"/>
              </a:rPr>
              <a:t>Gli USA stanno per fronteggiare una grave malattia proveniente </a:t>
            </a:r>
            <a:r>
              <a:rPr lang="it-IT" sz="3200" i="1" dirty="0" smtClean="0">
                <a:solidFill>
                  <a:srgbClr val="FFFFFF"/>
                </a:solidFill>
                <a:latin typeface="Candara" charset="0"/>
                <a:cs typeface="Candara" charset="0"/>
              </a:rPr>
              <a:t>dall’Asia</a:t>
            </a:r>
            <a:r>
              <a:rPr lang="it-IT" sz="3200" i="1" dirty="0">
                <a:solidFill>
                  <a:srgbClr val="FFFFFF"/>
                </a:solidFill>
                <a:latin typeface="Candara" charset="0"/>
                <a:cs typeface="Candara" charset="0"/>
              </a:rPr>
              <a:t>, che potrebbe causare la morte di 600 persone. Vengono proposti 2 programmi </a:t>
            </a:r>
            <a:r>
              <a:rPr lang="it-IT" sz="3200" i="1" dirty="0" smtClean="0">
                <a:solidFill>
                  <a:srgbClr val="FFFFFF"/>
                </a:solidFill>
                <a:latin typeface="Candara" charset="0"/>
                <a:cs typeface="Candara" charset="0"/>
              </a:rPr>
              <a:t>alternativi</a:t>
            </a:r>
            <a:endParaRPr lang="it-IT" sz="3200" i="1" dirty="0">
              <a:solidFill>
                <a:srgbClr val="FFFFFF"/>
              </a:solidFill>
              <a:latin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39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907080" y="1655520"/>
            <a:ext cx="7496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it-IT" sz="2800" dirty="0">
                <a:solidFill>
                  <a:srgbClr val="FFFF00"/>
                </a:solidFill>
                <a:latin typeface="Calibri" charset="0"/>
                <a:cs typeface="Calibri" charset="0"/>
              </a:rPr>
              <a:t>Il programma A salva 200 persone</a:t>
            </a:r>
          </a:p>
          <a:p>
            <a:pPr eaLnBrk="1" hangingPunct="1">
              <a:buFontTx/>
              <a:buAutoNum type="alphaLcParenR"/>
            </a:pPr>
            <a:endParaRPr lang="it-IT" sz="2800" dirty="0">
              <a:solidFill>
                <a:srgbClr val="FFFF00"/>
              </a:solidFill>
              <a:latin typeface="Calibri" charset="0"/>
              <a:cs typeface="Calibri" charset="0"/>
            </a:endParaRPr>
          </a:p>
          <a:p>
            <a:pPr eaLnBrk="1" hangingPunct="1">
              <a:buFontTx/>
              <a:buAutoNum type="alphaLcParenR"/>
            </a:pPr>
            <a:r>
              <a:rPr lang="it-IT" sz="2800" dirty="0">
                <a:solidFill>
                  <a:srgbClr val="FFFF00"/>
                </a:solidFill>
                <a:latin typeface="Calibri" charset="0"/>
                <a:cs typeface="Calibri" charset="0"/>
              </a:rPr>
              <a:t>Il programma B comporta 1/3 di probabilità che 600 persone vengano salvate e 2/3 che non si salvi nessuno</a:t>
            </a:r>
          </a:p>
        </p:txBody>
      </p:sp>
    </p:spTree>
    <p:extLst>
      <p:ext uri="{BB962C8B-B14F-4D97-AF65-F5344CB8AC3E}">
        <p14:creationId xmlns:p14="http://schemas.microsoft.com/office/powerpoint/2010/main" val="1977029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893450" y="1960930"/>
            <a:ext cx="7496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it-IT" sz="2800" dirty="0">
                <a:solidFill>
                  <a:srgbClr val="E792FA"/>
                </a:solidFill>
                <a:latin typeface="Calibri" charset="0"/>
                <a:cs typeface="Calibri" charset="0"/>
              </a:rPr>
              <a:t>Il programma A comporta la morte di 400 persone</a:t>
            </a:r>
          </a:p>
          <a:p>
            <a:pPr eaLnBrk="1" hangingPunct="1">
              <a:buFontTx/>
              <a:buAutoNum type="alphaLcParenR"/>
            </a:pPr>
            <a:endParaRPr lang="it-IT" sz="2800" dirty="0">
              <a:solidFill>
                <a:srgbClr val="E792FA"/>
              </a:solidFill>
              <a:latin typeface="Calibri" charset="0"/>
              <a:cs typeface="Calibri" charset="0"/>
            </a:endParaRPr>
          </a:p>
          <a:p>
            <a:pPr eaLnBrk="1" hangingPunct="1">
              <a:buFontTx/>
              <a:buAutoNum type="alphaLcParenR"/>
            </a:pPr>
            <a:r>
              <a:rPr lang="it-IT" sz="2800" dirty="0">
                <a:solidFill>
                  <a:srgbClr val="E792FA"/>
                </a:solidFill>
                <a:latin typeface="Calibri" charset="0"/>
                <a:cs typeface="Calibri" charset="0"/>
              </a:rPr>
              <a:t>Il programma B comporta 1/3 di probabilità che nessuno muoia e 2/3 che muoiano 600 persone</a:t>
            </a:r>
          </a:p>
        </p:txBody>
      </p:sp>
    </p:spTree>
    <p:extLst>
      <p:ext uri="{BB962C8B-B14F-4D97-AF65-F5344CB8AC3E}">
        <p14:creationId xmlns:p14="http://schemas.microsoft.com/office/powerpoint/2010/main" val="2161733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Kahneman</a:t>
            </a:r>
            <a:r>
              <a:rPr lang="it-IT" dirty="0" smtClean="0"/>
              <a:t> &amp; </a:t>
            </a:r>
            <a:r>
              <a:rPr lang="it-IT" dirty="0" err="1" smtClean="0"/>
              <a:t>Tversky</a:t>
            </a:r>
            <a:r>
              <a:rPr lang="it-IT" dirty="0" smtClean="0"/>
              <a:t> (1984)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274869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 realtà i programmi A e A sono uguali e i programmi B e B sono uguali, solo il loro </a:t>
            </a:r>
            <a:r>
              <a:rPr lang="it-IT" dirty="0" err="1" smtClean="0"/>
              <a:t>framing</a:t>
            </a:r>
            <a:r>
              <a:rPr lang="it-IT" dirty="0" smtClean="0"/>
              <a:t> è diverso</a:t>
            </a:r>
          </a:p>
          <a:p>
            <a:r>
              <a:rPr lang="it-IT" dirty="0" smtClean="0"/>
              <a:t>Nella prima condizione, che enfatizza i “guadagni” (il </a:t>
            </a:r>
            <a:r>
              <a:rPr lang="it-IT" dirty="0" err="1" smtClean="0"/>
              <a:t>num</a:t>
            </a:r>
            <a:r>
              <a:rPr lang="it-IT" dirty="0" smtClean="0"/>
              <a:t> di persone salvate) gran parte delle persone sceglie l’opzione “sicura” A rispetto all’opzione “rischiosa” B; nella seconda condizione gran parte delle persone sceglie l’opzione “rischiosa” B invece della perdita certa 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19085" y="4251505"/>
            <a:ext cx="287455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it-IT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ffetto </a:t>
            </a:r>
            <a:r>
              <a:rPr lang="it-IT" sz="28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framing</a:t>
            </a:r>
            <a:endParaRPr lang="it-IT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2149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Effetto </a:t>
            </a:r>
            <a:r>
              <a:rPr lang="it-IT" dirty="0" err="1"/>
              <a:t>framing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0934" y="1502815"/>
            <a:ext cx="3054101" cy="33595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Evitiamo il rischio quando stiamo valutando dei guadagni potenziali, ma siamo molto più propensi a rischiare quando stiamo cercando di evitare potenziali perdite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6260" y="1502815"/>
            <a:ext cx="53446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00FF00"/>
                </a:solidFill>
                <a:latin typeface="Calibri"/>
                <a:ea typeface="ＭＳ Ｐゴシック" charset="-128"/>
                <a:cs typeface="Calibri"/>
              </a:rPr>
              <a:t>Problema </a:t>
            </a:r>
            <a:r>
              <a:rPr lang="it-IT" sz="2400" dirty="0" err="1">
                <a:solidFill>
                  <a:srgbClr val="00FF00"/>
                </a:solidFill>
                <a:latin typeface="Calibri"/>
                <a:ea typeface="ＭＳ Ｐゴシック" charset="-128"/>
                <a:cs typeface="Calibri"/>
              </a:rPr>
              <a:t>1</a:t>
            </a:r>
            <a:r>
              <a:rPr lang="it-IT" sz="2400" dirty="0">
                <a:solidFill>
                  <a:srgbClr val="00FF00"/>
                </a:solidFill>
                <a:latin typeface="Calibri"/>
                <a:ea typeface="ＭＳ Ｐゴシック" charset="-128"/>
                <a:cs typeface="Calibri"/>
              </a:rPr>
              <a:t>: Cosa scegli?</a:t>
            </a:r>
          </a:p>
          <a:p>
            <a:pPr marL="514350" indent="-514350">
              <a:defRPr/>
            </a:pPr>
            <a:r>
              <a:rPr lang="it-IT" sz="2400" dirty="0">
                <a:solidFill>
                  <a:srgbClr val="00FF00"/>
                </a:solidFill>
                <a:latin typeface="Calibri"/>
                <a:ea typeface="ＭＳ Ｐゴシック" charset="-128"/>
                <a:cs typeface="Calibri"/>
              </a:rPr>
              <a:t>a) ricevere sicuramente 900 euro</a:t>
            </a:r>
          </a:p>
          <a:p>
            <a:pPr marL="514350" indent="-514350">
              <a:defRPr/>
            </a:pPr>
            <a:r>
              <a:rPr lang="it-IT" sz="2400" dirty="0">
                <a:solidFill>
                  <a:srgbClr val="00FF00"/>
                </a:solidFill>
                <a:latin typeface="Calibri"/>
                <a:ea typeface="ＭＳ Ｐゴシック" charset="-128"/>
                <a:cs typeface="Calibri"/>
              </a:rPr>
              <a:t>oppure</a:t>
            </a:r>
          </a:p>
          <a:p>
            <a:pPr marL="514350" indent="-514350">
              <a:defRPr/>
            </a:pPr>
            <a:r>
              <a:rPr lang="it-IT" sz="2400" dirty="0" err="1">
                <a:solidFill>
                  <a:srgbClr val="00FF00"/>
                </a:solidFill>
                <a:latin typeface="Calibri"/>
                <a:ea typeface="ＭＳ Ｐゴシック" charset="-128"/>
                <a:cs typeface="Calibri"/>
              </a:rPr>
              <a:t>b</a:t>
            </a:r>
            <a:r>
              <a:rPr lang="it-IT" sz="2400" dirty="0">
                <a:solidFill>
                  <a:srgbClr val="00FF00"/>
                </a:solidFill>
                <a:latin typeface="Calibri"/>
                <a:ea typeface="ＭＳ Ｐゴシック" charset="-128"/>
                <a:cs typeface="Calibri"/>
              </a:rPr>
              <a:t>) il 90% di probabilità di ottenerne 1000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96260" y="3186113"/>
            <a:ext cx="5344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>
                <a:solidFill>
                  <a:srgbClr val="E13FF0"/>
                </a:solidFill>
                <a:latin typeface="Calibri" charset="0"/>
                <a:cs typeface="Calibri" charset="0"/>
              </a:rPr>
              <a:t>Problema 2: Cosa scegli?</a:t>
            </a:r>
          </a:p>
          <a:p>
            <a:pPr eaLnBrk="1" hangingPunct="1">
              <a:buFontTx/>
              <a:buAutoNum type="alphaLcParenR"/>
            </a:pPr>
            <a:r>
              <a:rPr lang="it-IT" dirty="0">
                <a:solidFill>
                  <a:srgbClr val="E13FF0"/>
                </a:solidFill>
                <a:latin typeface="Calibri" charset="0"/>
                <a:cs typeface="Calibri" charset="0"/>
              </a:rPr>
              <a:t>perdere sicuramente 900 euro </a:t>
            </a:r>
          </a:p>
          <a:p>
            <a:pPr eaLnBrk="1" hangingPunct="1"/>
            <a:r>
              <a:rPr lang="it-IT" dirty="0">
                <a:solidFill>
                  <a:srgbClr val="E13FF0"/>
                </a:solidFill>
                <a:latin typeface="Calibri" charset="0"/>
                <a:cs typeface="Calibri" charset="0"/>
              </a:rPr>
              <a:t>oppure</a:t>
            </a:r>
          </a:p>
          <a:p>
            <a:pPr eaLnBrk="1" hangingPunct="1"/>
            <a:r>
              <a:rPr lang="it-IT" dirty="0">
                <a:solidFill>
                  <a:srgbClr val="E13FF0"/>
                </a:solidFill>
                <a:latin typeface="Calibri" charset="0"/>
                <a:cs typeface="Calibri" charset="0"/>
              </a:rPr>
              <a:t>b) il 90% di probabilità di perderne 1000  </a:t>
            </a:r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02" y="0"/>
            <a:ext cx="1223397" cy="150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0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 Linguaggio simbolico</a:t>
            </a:r>
            <a:endParaRPr lang="it-IT" dirty="0"/>
          </a:p>
        </p:txBody>
      </p:sp>
      <p:pic>
        <p:nvPicPr>
          <p:cNvPr id="5" name="Immagine 4" descr="lib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66" y="3182570"/>
            <a:ext cx="2943234" cy="196093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6260" y="3029865"/>
            <a:ext cx="580278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chemeClr val="bg1"/>
                </a:solidFill>
                <a:latin typeface="Candara"/>
                <a:cs typeface="Candara"/>
              </a:rPr>
              <a:t>La natura simbolica del linguaggio ci permette di comunicare su cose, azioni, eventi, sensazioni, idee, sul passato e sul futuro, non solo su oggetti che abbiamo concreti che abbiamo </a:t>
            </a:r>
            <a:r>
              <a:rPr lang="it-IT" sz="2500" dirty="0" smtClean="0">
                <a:solidFill>
                  <a:schemeClr val="bg1"/>
                </a:solidFill>
                <a:latin typeface="Candara"/>
                <a:cs typeface="Candara"/>
              </a:rPr>
              <a:t>davanti. </a:t>
            </a:r>
            <a:endParaRPr lang="it-IT" sz="25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4374" y="1492165"/>
            <a:ext cx="7787955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/>
              <a:t>Le parole </a:t>
            </a:r>
            <a:r>
              <a:rPr lang="it-IT" sz="2800" i="1" u="sng" dirty="0"/>
              <a:t>rappresentano</a:t>
            </a:r>
            <a:r>
              <a:rPr lang="it-IT" sz="2800" dirty="0"/>
              <a:t> le cose in modo arbitrario (la parola “libro” non ha l’aspetto o l’odore di un libro, lo rappresenta semplicemente</a:t>
            </a:r>
            <a:r>
              <a:rPr lang="it-IT" sz="2800" dirty="0" smtClean="0"/>
              <a:t>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7461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 </a:t>
            </a:r>
            <a:r>
              <a:rPr lang="it-IT" dirty="0"/>
              <a:t>Linguaggio </a:t>
            </a:r>
            <a:r>
              <a:rPr lang="it-IT" dirty="0" smtClean="0"/>
              <a:t>strutturato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4098799"/>
            <a:ext cx="8246070" cy="7635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754375" y="2113635"/>
            <a:ext cx="4275739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/>
              <a:t>Un insieme di </a:t>
            </a:r>
            <a:r>
              <a:rPr lang="it-IT" sz="2800" i="1" dirty="0"/>
              <a:t>regole</a:t>
            </a:r>
            <a:r>
              <a:rPr lang="it-IT" sz="2800" dirty="0"/>
              <a:t> precise (</a:t>
            </a:r>
            <a:r>
              <a:rPr lang="it-IT" sz="2800" i="1" u="sng" dirty="0"/>
              <a:t>grammatica</a:t>
            </a:r>
            <a:r>
              <a:rPr lang="it-IT" sz="2800" dirty="0"/>
              <a:t>) governa il modo in cui si possono associare i simboli</a:t>
            </a:r>
          </a:p>
        </p:txBody>
      </p:sp>
      <p:pic>
        <p:nvPicPr>
          <p:cNvPr id="5" name="Immagine 4" descr="d3515f50bfac761c2d6cbf0453e1046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34" y="1502814"/>
            <a:ext cx="2901395" cy="33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4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 </a:t>
            </a:r>
            <a:r>
              <a:rPr lang="it-IT" dirty="0"/>
              <a:t>Linguaggio </a:t>
            </a:r>
            <a:r>
              <a:rPr lang="it-IT" dirty="0" smtClean="0"/>
              <a:t>generativo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43555" y="1502815"/>
            <a:ext cx="885689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 smtClean="0"/>
              <a:t>Le regole ci permettono di combinare le unità in modi potenzialmente infiniti (generando infiniti messaggi diversi)</a:t>
            </a:r>
            <a:endParaRPr lang="it-IT" sz="2800" dirty="0"/>
          </a:p>
        </p:txBody>
      </p:sp>
      <p:pic>
        <p:nvPicPr>
          <p:cNvPr id="7" name="Immagine 6" descr="parole_frasi-650x3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2571750"/>
            <a:ext cx="4913685" cy="241904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465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Struttura</a:t>
            </a:r>
            <a:r>
              <a:rPr lang="en-US" dirty="0" smtClean="0"/>
              <a:t> del </a:t>
            </a:r>
            <a:r>
              <a:rPr lang="en-US" dirty="0" err="1" smtClean="0"/>
              <a:t>linguaggio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47589" y="3793390"/>
            <a:ext cx="281359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>
                <a:latin typeface="Chalkboard"/>
                <a:cs typeface="Chalkboard"/>
              </a:rPr>
              <a:t>u</a:t>
            </a:r>
            <a:r>
              <a:rPr lang="it-IT" sz="2800" dirty="0" smtClean="0">
                <a:latin typeface="Chalkboard"/>
                <a:cs typeface="Chalkboard"/>
              </a:rPr>
              <a:t>nità sintattiche</a:t>
            </a:r>
            <a:endParaRPr lang="it-IT" sz="2800" dirty="0">
              <a:latin typeface="Chalkboard"/>
              <a:cs typeface="Chalkboard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59785" y="2724455"/>
            <a:ext cx="2980303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>
                <a:latin typeface="Chalkboard"/>
                <a:cs typeface="Chalkboard"/>
              </a:rPr>
              <a:t>u</a:t>
            </a:r>
            <a:r>
              <a:rPr lang="it-IT" sz="2800" dirty="0" smtClean="0">
                <a:latin typeface="Chalkboard"/>
                <a:cs typeface="Chalkboard"/>
              </a:rPr>
              <a:t>nità morfemiche</a:t>
            </a:r>
            <a:endParaRPr lang="it-IT" sz="2800" dirty="0">
              <a:latin typeface="Chalkboard"/>
              <a:cs typeface="Chalkboar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11709" y="1655520"/>
            <a:ext cx="274947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>
                <a:latin typeface="Chalkboard"/>
                <a:cs typeface="Chalkboard"/>
              </a:rPr>
              <a:t>u</a:t>
            </a:r>
            <a:r>
              <a:rPr lang="it-IT" sz="2800" dirty="0" smtClean="0">
                <a:latin typeface="Chalkboard"/>
                <a:cs typeface="Chalkboard"/>
              </a:rPr>
              <a:t>nità fonemiche</a:t>
            </a:r>
            <a:endParaRPr lang="it-IT" sz="2800" dirty="0">
              <a:latin typeface="Chalkboard"/>
              <a:cs typeface="Chalkboard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19295" y="1655520"/>
            <a:ext cx="10376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rgbClr val="FFFFFF"/>
                </a:solidFill>
              </a:rPr>
              <a:t>SUONI</a:t>
            </a:r>
            <a:endParaRPr lang="it-IT" sz="2500" dirty="0">
              <a:solidFill>
                <a:srgbClr val="FFFF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19295" y="2571750"/>
            <a:ext cx="3817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smtClean="0">
                <a:solidFill>
                  <a:srgbClr val="FFFFFF"/>
                </a:solidFill>
              </a:rPr>
              <a:t>PAROLE E LORO PARTI DOTATE DI SIGNIFICATO</a:t>
            </a:r>
            <a:endParaRPr lang="it-IT" sz="2500" dirty="0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19295" y="3793390"/>
            <a:ext cx="25550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rgbClr val="FFFFFF"/>
                </a:solidFill>
              </a:rPr>
              <a:t>FRASI E SINTAGMI</a:t>
            </a:r>
            <a:endParaRPr lang="it-IT" sz="2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Unità</a:t>
            </a:r>
            <a:r>
              <a:rPr lang="en-US" dirty="0" smtClean="0"/>
              <a:t> </a:t>
            </a:r>
            <a:r>
              <a:rPr lang="en-US" dirty="0" err="1" smtClean="0"/>
              <a:t>fonemiche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6261" y="1221083"/>
            <a:ext cx="3359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u="sng" dirty="0" smtClean="0">
                <a:solidFill>
                  <a:srgbClr val="FFFF00"/>
                </a:solidFill>
              </a:rPr>
              <a:t>fonema</a:t>
            </a:r>
            <a:r>
              <a:rPr lang="it-IT" sz="2600" dirty="0" smtClean="0">
                <a:solidFill>
                  <a:srgbClr val="FFFF00"/>
                </a:solidFill>
              </a:rPr>
              <a:t> </a:t>
            </a:r>
            <a:r>
              <a:rPr lang="it-IT" sz="2600" dirty="0" smtClean="0">
                <a:solidFill>
                  <a:srgbClr val="FFFFFF"/>
                </a:solidFill>
              </a:rPr>
              <a:t>= unità sonora minima distintiva</a:t>
            </a:r>
            <a:endParaRPr lang="it-IT" sz="2600" dirty="0">
              <a:solidFill>
                <a:srgbClr val="FFFFFF"/>
              </a:solidFill>
            </a:endParaRPr>
          </a:p>
        </p:txBody>
      </p:sp>
      <p:pic>
        <p:nvPicPr>
          <p:cNvPr id="6" name="Immagine 5" descr="Alba English PHONEMIC CHART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88" y="1350110"/>
            <a:ext cx="5365812" cy="379339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3555" y="2106535"/>
            <a:ext cx="3512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FFFF"/>
                </a:solidFill>
              </a:rPr>
              <a:t>I fonemi possono corrispondere alle lettere ma non sono ad esse riducibili: si tratta di SUONI</a:t>
            </a:r>
            <a:endParaRPr lang="it-IT" dirty="0">
              <a:solidFill>
                <a:srgbClr val="00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3555" y="3022765"/>
            <a:ext cx="366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FF00"/>
                </a:solidFill>
              </a:rPr>
              <a:t>Sono documentati circa 200 fonemi diversi, ma gran parte dei linguaggi umani non ne presenta più di 60</a:t>
            </a:r>
            <a:endParaRPr lang="it-IT" i="1" dirty="0">
              <a:solidFill>
                <a:srgbClr val="00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8965" y="4368699"/>
            <a:ext cx="29013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difficoltà ad apprendere la pronuncia di lingue straniere</a:t>
            </a:r>
            <a:endParaRPr lang="it-IT" dirty="0"/>
          </a:p>
        </p:txBody>
      </p:sp>
      <p:sp>
        <p:nvSpPr>
          <p:cNvPr id="11" name="Freccia giù 10"/>
          <p:cNvSpPr/>
          <p:nvPr/>
        </p:nvSpPr>
        <p:spPr>
          <a:xfrm>
            <a:off x="1670605" y="3946095"/>
            <a:ext cx="152705" cy="30541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02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2644</Words>
  <Application>Microsoft Macintosh PowerPoint</Application>
  <PresentationFormat>Presentazione su schermo (16:9)</PresentationFormat>
  <Paragraphs>211</Paragraphs>
  <Slides>44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Office Theme</vt:lpstr>
      <vt:lpstr>Linguaggio e Pensiero  Corso di Psicologia Generale – Gruppo 3 Lezione 6</vt:lpstr>
      <vt:lpstr>Presentazione di PowerPoint</vt:lpstr>
      <vt:lpstr>Due versanti del linguaggio</vt:lpstr>
      <vt:lpstr>Proprietà del linguaggio</vt:lpstr>
      <vt:lpstr>1 Linguaggio simbolico</vt:lpstr>
      <vt:lpstr>2 Linguaggio strutturato</vt:lpstr>
      <vt:lpstr>3 Linguaggio generativo</vt:lpstr>
      <vt:lpstr>Struttura del linguaggio</vt:lpstr>
      <vt:lpstr>Unità fonemiche</vt:lpstr>
      <vt:lpstr>Unità fonemiche (2)</vt:lpstr>
      <vt:lpstr>Unità morfemiche</vt:lpstr>
      <vt:lpstr>Unità sintattiche</vt:lpstr>
      <vt:lpstr>Unità sintattiche (2)</vt:lpstr>
      <vt:lpstr>Unità sintattiche (3)</vt:lpstr>
      <vt:lpstr>Sviluppo del linguaggio</vt:lpstr>
      <vt:lpstr>Livello fonemico</vt:lpstr>
      <vt:lpstr>Livello morfologico</vt:lpstr>
      <vt:lpstr>Livello sintattico</vt:lpstr>
      <vt:lpstr>Sviluppo oltre i 5 anni</vt:lpstr>
      <vt:lpstr>Acquisizione del linguaggio</vt:lpstr>
      <vt:lpstr>Ruolo dell’apprendimento</vt:lpstr>
      <vt:lpstr>Ruolo dei fattori innati</vt:lpstr>
      <vt:lpstr>Apprendimento della seconda lingua</vt:lpstr>
      <vt:lpstr>Presentazione di PowerPoint</vt:lpstr>
      <vt:lpstr>Tipi di pensiero</vt:lpstr>
      <vt:lpstr>Concetti</vt:lpstr>
      <vt:lpstr>Concetti (2)</vt:lpstr>
      <vt:lpstr>Prototipi e nuclei</vt:lpstr>
      <vt:lpstr>Concetti fuzzy</vt:lpstr>
      <vt:lpstr>Tipicità</vt:lpstr>
      <vt:lpstr>Ragionamento deduttivo</vt:lpstr>
      <vt:lpstr>Ragionamento deduttivo (2)</vt:lpstr>
      <vt:lpstr>Sillogismo 1</vt:lpstr>
      <vt:lpstr>Sillogismo 2</vt:lpstr>
      <vt:lpstr>Belief bias</vt:lpstr>
      <vt:lpstr>Ragionamento induttivo</vt:lpstr>
      <vt:lpstr>Euristiche</vt:lpstr>
      <vt:lpstr>Euristica della disponibilità</vt:lpstr>
      <vt:lpstr>Euristica della rappresentatività</vt:lpstr>
      <vt:lpstr>Presentazione di PowerPoint</vt:lpstr>
      <vt:lpstr>Presentazione di PowerPoint</vt:lpstr>
      <vt:lpstr>Presentazione di PowerPoint</vt:lpstr>
      <vt:lpstr>Kahneman &amp; Tversky (1984)</vt:lpstr>
      <vt:lpstr>Effetto framing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2017-07-12T15:28:20Z</dcterms:created>
  <dcterms:modified xsi:type="dcterms:W3CDTF">2018-03-09T23:53:57Z</dcterms:modified>
</cp:coreProperties>
</file>