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67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0FC057E-5FD9-384C-9576-618CC4F13F88}" type="datetimeFigureOut">
              <a:rPr lang="it-IT" smtClean="0"/>
              <a:t>22/02/18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73F6FE-8796-A743-AD79-273C4B55838E}" type="slidenum">
              <a:rPr lang="it-IT" smtClean="0"/>
              <a:t>‹n.›</a:t>
            </a:fld>
            <a:endParaRPr lang="it-IT"/>
          </a:p>
        </p:txBody>
      </p:sp>
    </p:spTree>
    <p:extLst>
      <p:ext uri="{BB962C8B-B14F-4D97-AF65-F5344CB8AC3E}">
        <p14:creationId xmlns:p14="http://schemas.microsoft.com/office/powerpoint/2010/main" val="36989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0FC057E-5FD9-384C-9576-618CC4F13F88}" type="datetimeFigureOut">
              <a:rPr lang="it-IT" smtClean="0"/>
              <a:t>22/02/18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73F6FE-8796-A743-AD79-273C4B55838E}" type="slidenum">
              <a:rPr lang="it-IT" smtClean="0"/>
              <a:t>‹n.›</a:t>
            </a:fld>
            <a:endParaRPr lang="it-IT"/>
          </a:p>
        </p:txBody>
      </p:sp>
    </p:spTree>
    <p:extLst>
      <p:ext uri="{BB962C8B-B14F-4D97-AF65-F5344CB8AC3E}">
        <p14:creationId xmlns:p14="http://schemas.microsoft.com/office/powerpoint/2010/main" val="295717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0FC057E-5FD9-384C-9576-618CC4F13F88}" type="datetimeFigureOut">
              <a:rPr lang="it-IT" smtClean="0"/>
              <a:t>22/02/18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73F6FE-8796-A743-AD79-273C4B55838E}" type="slidenum">
              <a:rPr lang="it-IT" smtClean="0"/>
              <a:t>‹n.›</a:t>
            </a:fld>
            <a:endParaRPr lang="it-IT"/>
          </a:p>
        </p:txBody>
      </p:sp>
    </p:spTree>
    <p:extLst>
      <p:ext uri="{BB962C8B-B14F-4D97-AF65-F5344CB8AC3E}">
        <p14:creationId xmlns:p14="http://schemas.microsoft.com/office/powerpoint/2010/main" val="21318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0FC057E-5FD9-384C-9576-618CC4F13F88}" type="datetimeFigureOut">
              <a:rPr lang="it-IT" smtClean="0"/>
              <a:t>22/02/18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73F6FE-8796-A743-AD79-273C4B55838E}" type="slidenum">
              <a:rPr lang="it-IT" smtClean="0"/>
              <a:t>‹n.›</a:t>
            </a:fld>
            <a:endParaRPr lang="it-IT"/>
          </a:p>
        </p:txBody>
      </p:sp>
    </p:spTree>
    <p:extLst>
      <p:ext uri="{BB962C8B-B14F-4D97-AF65-F5344CB8AC3E}">
        <p14:creationId xmlns:p14="http://schemas.microsoft.com/office/powerpoint/2010/main" val="1671124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80FC057E-5FD9-384C-9576-618CC4F13F88}" type="datetimeFigureOut">
              <a:rPr lang="it-IT" smtClean="0"/>
              <a:t>22/02/18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73F6FE-8796-A743-AD79-273C4B55838E}" type="slidenum">
              <a:rPr lang="it-IT" smtClean="0"/>
              <a:t>‹n.›</a:t>
            </a:fld>
            <a:endParaRPr lang="it-IT"/>
          </a:p>
        </p:txBody>
      </p:sp>
    </p:spTree>
    <p:extLst>
      <p:ext uri="{BB962C8B-B14F-4D97-AF65-F5344CB8AC3E}">
        <p14:creationId xmlns:p14="http://schemas.microsoft.com/office/powerpoint/2010/main" val="77195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0FC057E-5FD9-384C-9576-618CC4F13F88}" type="datetimeFigureOut">
              <a:rPr lang="it-IT" smtClean="0"/>
              <a:t>22/02/18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73F6FE-8796-A743-AD79-273C4B55838E}" type="slidenum">
              <a:rPr lang="it-IT" smtClean="0"/>
              <a:t>‹n.›</a:t>
            </a:fld>
            <a:endParaRPr lang="it-IT"/>
          </a:p>
        </p:txBody>
      </p:sp>
    </p:spTree>
    <p:extLst>
      <p:ext uri="{BB962C8B-B14F-4D97-AF65-F5344CB8AC3E}">
        <p14:creationId xmlns:p14="http://schemas.microsoft.com/office/powerpoint/2010/main" val="2482350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0FC057E-5FD9-384C-9576-618CC4F13F88}" type="datetimeFigureOut">
              <a:rPr lang="it-IT" smtClean="0"/>
              <a:t>22/02/18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373F6FE-8796-A743-AD79-273C4B55838E}" type="slidenum">
              <a:rPr lang="it-IT" smtClean="0"/>
              <a:t>‹n.›</a:t>
            </a:fld>
            <a:endParaRPr lang="it-IT"/>
          </a:p>
        </p:txBody>
      </p:sp>
    </p:spTree>
    <p:extLst>
      <p:ext uri="{BB962C8B-B14F-4D97-AF65-F5344CB8AC3E}">
        <p14:creationId xmlns:p14="http://schemas.microsoft.com/office/powerpoint/2010/main" val="31712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80FC057E-5FD9-384C-9576-618CC4F13F88}" type="datetimeFigureOut">
              <a:rPr lang="it-IT" smtClean="0"/>
              <a:t>22/02/18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373F6FE-8796-A743-AD79-273C4B55838E}" type="slidenum">
              <a:rPr lang="it-IT" smtClean="0"/>
              <a:t>‹n.›</a:t>
            </a:fld>
            <a:endParaRPr lang="it-IT"/>
          </a:p>
        </p:txBody>
      </p:sp>
    </p:spTree>
    <p:extLst>
      <p:ext uri="{BB962C8B-B14F-4D97-AF65-F5344CB8AC3E}">
        <p14:creationId xmlns:p14="http://schemas.microsoft.com/office/powerpoint/2010/main" val="286805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0FC057E-5FD9-384C-9576-618CC4F13F88}" type="datetimeFigureOut">
              <a:rPr lang="it-IT" smtClean="0"/>
              <a:t>22/02/18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373F6FE-8796-A743-AD79-273C4B55838E}" type="slidenum">
              <a:rPr lang="it-IT" smtClean="0"/>
              <a:t>‹n.›</a:t>
            </a:fld>
            <a:endParaRPr lang="it-IT"/>
          </a:p>
        </p:txBody>
      </p:sp>
    </p:spTree>
    <p:extLst>
      <p:ext uri="{BB962C8B-B14F-4D97-AF65-F5344CB8AC3E}">
        <p14:creationId xmlns:p14="http://schemas.microsoft.com/office/powerpoint/2010/main" val="283174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0FC057E-5FD9-384C-9576-618CC4F13F88}" type="datetimeFigureOut">
              <a:rPr lang="it-IT" smtClean="0"/>
              <a:t>22/02/18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73F6FE-8796-A743-AD79-273C4B55838E}" type="slidenum">
              <a:rPr lang="it-IT" smtClean="0"/>
              <a:t>‹n.›</a:t>
            </a:fld>
            <a:endParaRPr lang="it-IT"/>
          </a:p>
        </p:txBody>
      </p:sp>
    </p:spTree>
    <p:extLst>
      <p:ext uri="{BB962C8B-B14F-4D97-AF65-F5344CB8AC3E}">
        <p14:creationId xmlns:p14="http://schemas.microsoft.com/office/powerpoint/2010/main" val="39719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0FC057E-5FD9-384C-9576-618CC4F13F88}" type="datetimeFigureOut">
              <a:rPr lang="it-IT" smtClean="0"/>
              <a:t>22/02/18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73F6FE-8796-A743-AD79-273C4B55838E}" type="slidenum">
              <a:rPr lang="it-IT" smtClean="0"/>
              <a:t>‹n.›</a:t>
            </a:fld>
            <a:endParaRPr lang="it-IT"/>
          </a:p>
        </p:txBody>
      </p:sp>
    </p:spTree>
    <p:extLst>
      <p:ext uri="{BB962C8B-B14F-4D97-AF65-F5344CB8AC3E}">
        <p14:creationId xmlns:p14="http://schemas.microsoft.com/office/powerpoint/2010/main" val="25156244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C057E-5FD9-384C-9576-618CC4F13F88}" type="datetimeFigureOut">
              <a:rPr lang="it-IT" smtClean="0"/>
              <a:t>22/02/18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3F6FE-8796-A743-AD79-273C4B55838E}" type="slidenum">
              <a:rPr lang="it-IT" smtClean="0"/>
              <a:t>‹n.›</a:t>
            </a:fld>
            <a:endParaRPr lang="it-IT"/>
          </a:p>
        </p:txBody>
      </p:sp>
    </p:spTree>
    <p:extLst>
      <p:ext uri="{BB962C8B-B14F-4D97-AF65-F5344CB8AC3E}">
        <p14:creationId xmlns:p14="http://schemas.microsoft.com/office/powerpoint/2010/main" val="2311278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s-UY" b="1" dirty="0" smtClean="0">
                <a:solidFill>
                  <a:srgbClr val="333333"/>
                </a:solidFill>
              </a:rPr>
              <a:t>Sensazione e Percezione</a:t>
            </a:r>
            <a:endParaRPr lang="it-IT" dirty="0"/>
          </a:p>
        </p:txBody>
      </p:sp>
      <p:sp>
        <p:nvSpPr>
          <p:cNvPr id="3" name="Sottotitolo 2"/>
          <p:cNvSpPr>
            <a:spLocks noGrp="1"/>
          </p:cNvSpPr>
          <p:nvPr>
            <p:ph type="subTitle" idx="1"/>
          </p:nvPr>
        </p:nvSpPr>
        <p:spPr/>
        <p:txBody>
          <a:bodyPr/>
          <a:lstStyle/>
          <a:p>
            <a:r>
              <a:rPr lang="es-UY" b="1" dirty="0" smtClean="0">
                <a:solidFill>
                  <a:srgbClr val="333333"/>
                </a:solidFill>
                <a:cs typeface="Arial" charset="0"/>
              </a:rPr>
              <a:t>Corso di Psicologia Generale – Gruppo 3</a:t>
            </a:r>
            <a:endParaRPr lang="es-ES" b="1" dirty="0" smtClean="0">
              <a:solidFill>
                <a:srgbClr val="333333"/>
              </a:solidFill>
              <a:cs typeface="Arial" charset="0"/>
            </a:endParaRPr>
          </a:p>
          <a:p>
            <a:r>
              <a:rPr lang="it-IT" dirty="0" smtClean="0"/>
              <a:t>PARTE 2</a:t>
            </a:r>
            <a:endParaRPr lang="it-IT" dirty="0"/>
          </a:p>
        </p:txBody>
      </p:sp>
    </p:spTree>
    <p:extLst>
      <p:ext uri="{BB962C8B-B14F-4D97-AF65-F5344CB8AC3E}">
        <p14:creationId xmlns:p14="http://schemas.microsoft.com/office/powerpoint/2010/main" val="3311392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ttangolo 3"/>
          <p:cNvSpPr>
            <a:spLocks noChangeArrowheads="1"/>
          </p:cNvSpPr>
          <p:nvPr/>
        </p:nvSpPr>
        <p:spPr bwMode="auto">
          <a:xfrm>
            <a:off x="395288" y="2979738"/>
            <a:ext cx="85693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2800"/>
              <a:t>Gli uomini possono vedere una porzione di mondo minore rispetto ad altri animali, ma possono utilizzare gli occhi per percepire la profondità </a:t>
            </a:r>
          </a:p>
        </p:txBody>
      </p:sp>
      <p:pic>
        <p:nvPicPr>
          <p:cNvPr id="67586" name="Immagine 4" descr="download (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8813" y="4522788"/>
            <a:ext cx="34417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Immagine 5" descr="download.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3651251"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69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6337300" cy="981075"/>
          </a:xfrm>
        </p:spPr>
        <p:txBody>
          <a:bodyPr/>
          <a:lstStyle/>
          <a:p>
            <a:pPr eaLnBrk="1" hangingPunct="1">
              <a:defRPr/>
            </a:pPr>
            <a:r>
              <a:rPr lang="it-IT" dirty="0" smtClean="0">
                <a:solidFill>
                  <a:schemeClr val="tx1"/>
                </a:solidFill>
              </a:rPr>
              <a:t>1. Indici binoculari</a:t>
            </a:r>
          </a:p>
        </p:txBody>
      </p:sp>
      <p:sp>
        <p:nvSpPr>
          <p:cNvPr id="68610" name="CasellaDiTesto 1"/>
          <p:cNvSpPr txBox="1">
            <a:spLocks noChangeArrowheads="1"/>
          </p:cNvSpPr>
          <p:nvPr/>
        </p:nvSpPr>
        <p:spPr bwMode="auto">
          <a:xfrm>
            <a:off x="468313" y="1844675"/>
            <a:ext cx="4175125" cy="120015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b="1" u="sng"/>
              <a:t>DISPARITA’ BINOCULARE</a:t>
            </a:r>
            <a:r>
              <a:rPr lang="it-IT"/>
              <a:t>: differenza tra le immagini retiniche relative ai 2 occhi</a:t>
            </a:r>
          </a:p>
        </p:txBody>
      </p:sp>
      <p:sp>
        <p:nvSpPr>
          <p:cNvPr id="68611" name="CasellaDiTesto 2"/>
          <p:cNvSpPr txBox="1">
            <a:spLocks noChangeArrowheads="1"/>
          </p:cNvSpPr>
          <p:nvPr/>
        </p:nvSpPr>
        <p:spPr bwMode="auto">
          <a:xfrm>
            <a:off x="395288" y="3429000"/>
            <a:ext cx="468153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E’ maggiore per gli oggetti più vicini e diminuisce man mano che aumenta la distanza: oltre i 3-4 m la differenza è trascurabile ma nella vita quotidiana (afferrare oggetti, ecc.) è un indizio di profondità molto rilevante</a:t>
            </a:r>
          </a:p>
        </p:txBody>
      </p:sp>
      <p:pic>
        <p:nvPicPr>
          <p:cNvPr id="68612" name="Immagine 4" descr="Constudeyepath.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395413"/>
            <a:ext cx="4071937"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Immagine 5"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0838" y="188913"/>
            <a:ext cx="24431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7112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rPr>
              <a:t>Disparità binoculare</a:t>
            </a:r>
          </a:p>
        </p:txBody>
      </p:sp>
      <p:sp>
        <p:nvSpPr>
          <p:cNvPr id="138243" name="Rectangle 3"/>
          <p:cNvSpPr>
            <a:spLocks noGrp="1" noChangeArrowheads="1"/>
          </p:cNvSpPr>
          <p:nvPr>
            <p:ph type="body" idx="1"/>
          </p:nvPr>
        </p:nvSpPr>
        <p:spPr>
          <a:xfrm>
            <a:off x="457200" y="1600200"/>
            <a:ext cx="8229600" cy="4421188"/>
          </a:xfrm>
        </p:spPr>
        <p:txBody>
          <a:bodyPr/>
          <a:lstStyle/>
          <a:p>
            <a:pPr eaLnBrk="1" hangingPunct="1">
              <a:defRPr/>
            </a:pPr>
            <a:r>
              <a:rPr lang="it-IT" b="1" dirty="0" smtClean="0">
                <a:solidFill>
                  <a:srgbClr val="0000FF"/>
                </a:solidFill>
                <a:latin typeface="Candara"/>
                <a:cs typeface="Candara"/>
              </a:rPr>
              <a:t>La corteccia occipitale utilizza la disparità binoculare per valutare la distanza, a seconda di quanto risultano diverse tra loro le 2 immagini retiniche dell’oggetto</a:t>
            </a:r>
          </a:p>
          <a:p>
            <a:pPr eaLnBrk="1" hangingPunct="1">
              <a:defRPr/>
            </a:pPr>
            <a:r>
              <a:rPr lang="it-IT" dirty="0" smtClean="0">
                <a:solidFill>
                  <a:srgbClr val="FF00FF"/>
                </a:solidFill>
                <a:latin typeface="Candara"/>
                <a:cs typeface="Candara"/>
              </a:rPr>
              <a:t>Se la differenza tra le immagini è ampia l’oggetto è molto vicino e viceversa</a:t>
            </a:r>
          </a:p>
        </p:txBody>
      </p:sp>
    </p:spTree>
    <p:extLst>
      <p:ext uri="{BB962C8B-B14F-4D97-AF65-F5344CB8AC3E}">
        <p14:creationId xmlns:p14="http://schemas.microsoft.com/office/powerpoint/2010/main" val="32762250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dirty="0" smtClean="0"/>
              <a:t> </a:t>
            </a:r>
          </a:p>
        </p:txBody>
      </p:sp>
      <p:pic>
        <p:nvPicPr>
          <p:cNvPr id="5" name="Segnaposto contenuto 4" descr="download (1).jpeg"/>
          <p:cNvPicPr>
            <a:picLocks noGrp="1" noChangeAspect="1"/>
          </p:cNvPicPr>
          <p:nvPr>
            <p:ph idx="1"/>
          </p:nvPr>
        </p:nvPicPr>
        <p:blipFill>
          <a:blip r:embed="rId2">
            <a:extLst>
              <a:ext uri="{28A0092B-C50C-407E-A947-70E740481C1C}">
                <a14:useLocalDpi xmlns:a14="http://schemas.microsoft.com/office/drawing/2010/main" val="0"/>
              </a:ext>
            </a:extLst>
          </a:blip>
          <a:srcRect t="5316" b="5316"/>
          <a:stretch>
            <a:fillRect/>
          </a:stretch>
        </p:blipFill>
        <p:spPr>
          <a:xfrm>
            <a:off x="3313113" y="3656013"/>
            <a:ext cx="5821362" cy="3201987"/>
          </a:xfrm>
          <a:ln w="38100">
            <a:solidFill>
              <a:srgbClr val="000000"/>
            </a:solidFill>
          </a:ln>
        </p:spPr>
      </p:pic>
      <p:pic>
        <p:nvPicPr>
          <p:cNvPr id="70659" name="Immagine 3" descr="download.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117475"/>
            <a:ext cx="4510087" cy="3378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0660" name="CasellaDiTesto 5"/>
          <p:cNvSpPr txBox="1">
            <a:spLocks noChangeArrowheads="1"/>
          </p:cNvSpPr>
          <p:nvPr/>
        </p:nvSpPr>
        <p:spPr bwMode="auto">
          <a:xfrm>
            <a:off x="4787900" y="1773238"/>
            <a:ext cx="2419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800" b="1">
                <a:solidFill>
                  <a:srgbClr val="8000FF"/>
                </a:solidFill>
              </a:rPr>
              <a:t>stereoscopio</a:t>
            </a:r>
          </a:p>
        </p:txBody>
      </p:sp>
      <p:sp>
        <p:nvSpPr>
          <p:cNvPr id="70661" name="CasellaDiTesto 6"/>
          <p:cNvSpPr txBox="1">
            <a:spLocks noChangeArrowheads="1"/>
          </p:cNvSpPr>
          <p:nvPr/>
        </p:nvSpPr>
        <p:spPr bwMode="auto">
          <a:xfrm>
            <a:off x="1371600" y="4994275"/>
            <a:ext cx="17605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800" b="1">
                <a:solidFill>
                  <a:srgbClr val="008000"/>
                </a:solidFill>
              </a:rPr>
              <a:t>film in 3d</a:t>
            </a:r>
          </a:p>
        </p:txBody>
      </p:sp>
    </p:spTree>
    <p:extLst>
      <p:ext uri="{BB962C8B-B14F-4D97-AF65-F5344CB8AC3E}">
        <p14:creationId xmlns:p14="http://schemas.microsoft.com/office/powerpoint/2010/main" val="917382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latin typeface="Avenir Next Regular"/>
                <a:cs typeface="Avenir Next Regular"/>
              </a:rPr>
              <a:t>2. Indici monoculari</a:t>
            </a:r>
          </a:p>
        </p:txBody>
      </p:sp>
      <p:sp>
        <p:nvSpPr>
          <p:cNvPr id="138243" name="Rectangle 3"/>
          <p:cNvSpPr>
            <a:spLocks noGrp="1" noChangeArrowheads="1"/>
          </p:cNvSpPr>
          <p:nvPr>
            <p:ph type="body" idx="1"/>
          </p:nvPr>
        </p:nvSpPr>
        <p:spPr>
          <a:xfrm>
            <a:off x="611188" y="2133600"/>
            <a:ext cx="7859712" cy="3848100"/>
          </a:xfrm>
        </p:spPr>
        <p:txBody>
          <a:bodyPr/>
          <a:lstStyle/>
          <a:p>
            <a:pPr marL="514350" indent="-514350" eaLnBrk="1" hangingPunct="1">
              <a:buFont typeface="+mj-ea"/>
              <a:buAutoNum type="circleNumDbPlain"/>
              <a:defRPr/>
            </a:pPr>
            <a:r>
              <a:rPr lang="it-IT" dirty="0" smtClean="0">
                <a:solidFill>
                  <a:srgbClr val="FF6600"/>
                </a:solidFill>
                <a:latin typeface="Avenir Black"/>
                <a:cs typeface="Avenir Black"/>
              </a:rPr>
              <a:t>Grandezza relativa</a:t>
            </a:r>
          </a:p>
          <a:p>
            <a:pPr marL="514350" indent="-514350" eaLnBrk="1" hangingPunct="1">
              <a:buFont typeface="+mj-ea"/>
              <a:buAutoNum type="circleNumDbPlain"/>
              <a:defRPr/>
            </a:pPr>
            <a:r>
              <a:rPr lang="it-IT" dirty="0" smtClean="0">
                <a:solidFill>
                  <a:srgbClr val="FF6600"/>
                </a:solidFill>
                <a:latin typeface="Avenir Black"/>
                <a:cs typeface="Avenir Black"/>
              </a:rPr>
              <a:t>Sovrapposizione</a:t>
            </a:r>
          </a:p>
          <a:p>
            <a:pPr marL="514350" indent="-514350" eaLnBrk="1" hangingPunct="1">
              <a:buFont typeface="+mj-ea"/>
              <a:buAutoNum type="circleNumDbPlain"/>
              <a:defRPr/>
            </a:pPr>
            <a:r>
              <a:rPr lang="it-IT" dirty="0" smtClean="0">
                <a:solidFill>
                  <a:srgbClr val="FF6600"/>
                </a:solidFill>
                <a:latin typeface="Avenir Black"/>
                <a:cs typeface="Avenir Black"/>
              </a:rPr>
              <a:t>Altezza relativa</a:t>
            </a:r>
          </a:p>
          <a:p>
            <a:pPr marL="514350" indent="-514350" eaLnBrk="1" hangingPunct="1">
              <a:buFont typeface="+mj-ea"/>
              <a:buAutoNum type="circleNumDbPlain"/>
              <a:defRPr/>
            </a:pPr>
            <a:r>
              <a:rPr lang="it-IT" dirty="0" smtClean="0">
                <a:solidFill>
                  <a:srgbClr val="FF6600"/>
                </a:solidFill>
                <a:latin typeface="Avenir Black"/>
                <a:cs typeface="Avenir Black"/>
              </a:rPr>
              <a:t>Prospettiva</a:t>
            </a:r>
          </a:p>
          <a:p>
            <a:pPr marL="514350" indent="-514350" eaLnBrk="1" hangingPunct="1">
              <a:buFont typeface="+mj-ea"/>
              <a:buAutoNum type="circleNumDbPlain"/>
              <a:defRPr/>
            </a:pPr>
            <a:r>
              <a:rPr lang="it-IT" dirty="0" smtClean="0">
                <a:solidFill>
                  <a:srgbClr val="FF6600"/>
                </a:solidFill>
                <a:latin typeface="Avenir Black"/>
                <a:cs typeface="Avenir Black"/>
              </a:rPr>
              <a:t>Ombre</a:t>
            </a:r>
          </a:p>
          <a:p>
            <a:pPr marL="514350" indent="-514350" eaLnBrk="1" hangingPunct="1">
              <a:buFont typeface="+mj-ea"/>
              <a:buAutoNum type="circleNumDbPlain"/>
              <a:defRPr/>
            </a:pPr>
            <a:r>
              <a:rPr lang="it-IT" dirty="0" smtClean="0">
                <a:solidFill>
                  <a:srgbClr val="FF6600"/>
                </a:solidFill>
                <a:latin typeface="Avenir Black"/>
                <a:cs typeface="Avenir Black"/>
              </a:rPr>
              <a:t>Movimento</a:t>
            </a:r>
          </a:p>
          <a:p>
            <a:pPr eaLnBrk="1" hangingPunct="1">
              <a:defRPr/>
            </a:pPr>
            <a:endParaRPr lang="it-IT" dirty="0" smtClean="0"/>
          </a:p>
        </p:txBody>
      </p:sp>
    </p:spTree>
    <p:extLst>
      <p:ext uri="{BB962C8B-B14F-4D97-AF65-F5344CB8AC3E}">
        <p14:creationId xmlns:p14="http://schemas.microsoft.com/office/powerpoint/2010/main" val="569190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287338"/>
            <a:ext cx="8229600" cy="981075"/>
          </a:xfrm>
        </p:spPr>
        <p:txBody>
          <a:bodyPr/>
          <a:lstStyle/>
          <a:p>
            <a:pPr eaLnBrk="1" hangingPunct="1">
              <a:defRPr/>
            </a:pPr>
            <a:r>
              <a:rPr lang="it-IT" dirty="0" smtClean="0">
                <a:solidFill>
                  <a:schemeClr val="tx1"/>
                </a:solidFill>
              </a:rPr>
              <a:t>1) Grandezza relativa</a:t>
            </a:r>
          </a:p>
        </p:txBody>
      </p:sp>
      <p:pic>
        <p:nvPicPr>
          <p:cNvPr id="72706" name="Immagine 1" descr="grandezza-relativa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7813" y="1619250"/>
            <a:ext cx="48768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CasellaDiTesto 2"/>
          <p:cNvSpPr txBox="1">
            <a:spLocks noChangeArrowheads="1"/>
          </p:cNvSpPr>
          <p:nvPr/>
        </p:nvSpPr>
        <p:spPr bwMode="auto">
          <a:xfrm>
            <a:off x="539750" y="2205038"/>
            <a:ext cx="360045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800"/>
              <a:t>Se l’immagine contiene una serie di oggetti simili di dimensioni diverse, l’osservatore interpreta gli oggetti più piccoli come più lontani</a:t>
            </a:r>
          </a:p>
        </p:txBody>
      </p:sp>
    </p:spTree>
    <p:extLst>
      <p:ext uri="{BB962C8B-B14F-4D97-AF65-F5344CB8AC3E}">
        <p14:creationId xmlns:p14="http://schemas.microsoft.com/office/powerpoint/2010/main" val="30388303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endParaRPr lang="it-IT" smtClean="0"/>
          </a:p>
        </p:txBody>
      </p:sp>
      <p:pic>
        <p:nvPicPr>
          <p:cNvPr id="73730" name="Immagine 5" descr="illusioni-costante-percettiva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030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rPr>
              <a:t>La camera di </a:t>
            </a:r>
            <a:r>
              <a:rPr lang="it-IT" dirty="0" err="1" smtClean="0">
                <a:solidFill>
                  <a:schemeClr val="tx1"/>
                </a:solidFill>
              </a:rPr>
              <a:t>Ames</a:t>
            </a:r>
            <a:endParaRPr lang="it-IT" dirty="0" smtClean="0">
              <a:solidFill>
                <a:schemeClr val="tx1"/>
              </a:solidFill>
            </a:endParaRPr>
          </a:p>
        </p:txBody>
      </p:sp>
      <p:pic>
        <p:nvPicPr>
          <p:cNvPr id="74754" name="Immagine 4" descr="download.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19188"/>
            <a:ext cx="72009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5729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ttangolo 2"/>
          <p:cNvSpPr>
            <a:spLocks noChangeArrowheads="1"/>
          </p:cNvSpPr>
          <p:nvPr/>
        </p:nvSpPr>
        <p:spPr bwMode="auto">
          <a:xfrm>
            <a:off x="6372225" y="2316163"/>
            <a:ext cx="24479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400">
                <a:latin typeface="Calibri" charset="0"/>
                <a:cs typeface="Calibri" charset="0"/>
              </a:rPr>
              <a:t>Occorre osservare la stanza da uno spioncino affinché la visione sia monoculare   (altrimenti la visione stereoscopica può svelare l’inganno)</a:t>
            </a:r>
          </a:p>
        </p:txBody>
      </p:sp>
      <p:pic>
        <p:nvPicPr>
          <p:cNvPr id="75778"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060575"/>
            <a:ext cx="61690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3052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rPr>
              <a:t>2) Sovrapposizione</a:t>
            </a:r>
          </a:p>
        </p:txBody>
      </p:sp>
      <p:pic>
        <p:nvPicPr>
          <p:cNvPr id="76802"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1628775"/>
            <a:ext cx="51435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CasellaDiTesto 2"/>
          <p:cNvSpPr txBox="1">
            <a:spLocks noChangeArrowheads="1"/>
          </p:cNvSpPr>
          <p:nvPr/>
        </p:nvSpPr>
        <p:spPr bwMode="auto">
          <a:xfrm>
            <a:off x="539750" y="1979613"/>
            <a:ext cx="302418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800">
                <a:latin typeface="Candara" charset="0"/>
                <a:cs typeface="Candara" charset="0"/>
              </a:rPr>
              <a:t>Se un oggetto è posizionato in modo da impedire la vista di un altro, l’osservatore percepisce l’oggetto posto avanti come più vicino</a:t>
            </a:r>
          </a:p>
        </p:txBody>
      </p:sp>
    </p:spTree>
    <p:extLst>
      <p:ext uri="{BB962C8B-B14F-4D97-AF65-F5344CB8AC3E}">
        <p14:creationId xmlns:p14="http://schemas.microsoft.com/office/powerpoint/2010/main" val="6131824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rPr>
              <a:t>Raggruppamento degli stimoli</a:t>
            </a:r>
          </a:p>
        </p:txBody>
      </p:sp>
      <p:sp>
        <p:nvSpPr>
          <p:cNvPr id="138243" name="Rectangle 3"/>
          <p:cNvSpPr>
            <a:spLocks noGrp="1" noChangeArrowheads="1"/>
          </p:cNvSpPr>
          <p:nvPr>
            <p:ph type="body" idx="1"/>
          </p:nvPr>
        </p:nvSpPr>
        <p:spPr>
          <a:xfrm>
            <a:off x="457200" y="1600200"/>
            <a:ext cx="8229600" cy="2549525"/>
          </a:xfrm>
        </p:spPr>
        <p:txBody>
          <a:bodyPr/>
          <a:lstStyle/>
          <a:p>
            <a:pPr eaLnBrk="1" hangingPunct="1">
              <a:defRPr/>
            </a:pPr>
            <a:r>
              <a:rPr lang="it-IT" dirty="0" smtClean="0">
                <a:latin typeface="Avenir Next Regular"/>
                <a:cs typeface="Avenir Next Regular"/>
              </a:rPr>
              <a:t>La mente tende a vedere raggruppamenti di stimoli in base ad alcuni principi studiati all’inizio del 900 dagli psicologi della Gestalt</a:t>
            </a:r>
          </a:p>
        </p:txBody>
      </p:sp>
      <p:sp>
        <p:nvSpPr>
          <p:cNvPr id="59395" name="CasellaDiTesto 5"/>
          <p:cNvSpPr txBox="1">
            <a:spLocks noChangeArrowheads="1"/>
          </p:cNvSpPr>
          <p:nvPr/>
        </p:nvSpPr>
        <p:spPr bwMode="auto">
          <a:xfrm>
            <a:off x="3995738" y="4083050"/>
            <a:ext cx="4227512" cy="1938338"/>
          </a:xfrm>
          <a:prstGeom prst="rect">
            <a:avLst/>
          </a:prstGeom>
          <a:noFill/>
          <a:ln w="9525">
            <a:solidFill>
              <a:srgbClr val="8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t>I punti sono ugualmente spaziati per cui possono essere percepiti come organizzati in file, colonne, diagonali (modello ambiguo)</a:t>
            </a:r>
          </a:p>
        </p:txBody>
      </p:sp>
      <p:pic>
        <p:nvPicPr>
          <p:cNvPr id="59396" name="Immagin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8" y="3740150"/>
            <a:ext cx="3290887"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6875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rPr>
              <a:t>3) Altezza relativa</a:t>
            </a:r>
          </a:p>
        </p:txBody>
      </p:sp>
      <p:pic>
        <p:nvPicPr>
          <p:cNvPr id="7782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73238"/>
            <a:ext cx="549275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CasellaDiTesto 2"/>
          <p:cNvSpPr txBox="1">
            <a:spLocks noChangeArrowheads="1"/>
          </p:cNvSpPr>
          <p:nvPr/>
        </p:nvSpPr>
        <p:spPr bwMode="auto">
          <a:xfrm>
            <a:off x="6011863" y="2205038"/>
            <a:ext cx="2433637"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800">
                <a:latin typeface="Avenir Next Regular" charset="0"/>
                <a:cs typeface="Avenir Next Regular" charset="0"/>
              </a:rPr>
              <a:t>Gli oggetti più vicini alla linea dell’orizzonte sono percepiti come più lontani</a:t>
            </a:r>
          </a:p>
        </p:txBody>
      </p:sp>
    </p:spTree>
    <p:extLst>
      <p:ext uri="{BB962C8B-B14F-4D97-AF65-F5344CB8AC3E}">
        <p14:creationId xmlns:p14="http://schemas.microsoft.com/office/powerpoint/2010/main" val="38918362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rPr>
              <a:t>4) Prospettiva</a:t>
            </a:r>
          </a:p>
        </p:txBody>
      </p:sp>
      <p:sp>
        <p:nvSpPr>
          <p:cNvPr id="78850" name="CasellaDiTesto 1"/>
          <p:cNvSpPr txBox="1">
            <a:spLocks noChangeArrowheads="1"/>
          </p:cNvSpPr>
          <p:nvPr/>
        </p:nvSpPr>
        <p:spPr bwMode="auto">
          <a:xfrm>
            <a:off x="468313" y="2205038"/>
            <a:ext cx="2808287"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800">
                <a:latin typeface="Candara" charset="0"/>
                <a:cs typeface="Candara" charset="0"/>
              </a:rPr>
              <a:t>Quando le linee parallele di una scena appaiono convergenti si percepiscono come se continuassero a distanza</a:t>
            </a:r>
          </a:p>
        </p:txBody>
      </p:sp>
      <p:pic>
        <p:nvPicPr>
          <p:cNvPr id="78851" name="Immagine 2" descr="download (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2190750"/>
            <a:ext cx="5354638"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8562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rPr>
              <a:t>5) Ombre</a:t>
            </a:r>
          </a:p>
        </p:txBody>
      </p:sp>
      <p:pic>
        <p:nvPicPr>
          <p:cNvPr id="79874" name="Immagine 1" descr="larg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28775"/>
            <a:ext cx="62420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CasellaDiTesto 2"/>
          <p:cNvSpPr txBox="1">
            <a:spLocks noChangeArrowheads="1"/>
          </p:cNvSpPr>
          <p:nvPr/>
        </p:nvSpPr>
        <p:spPr bwMode="auto">
          <a:xfrm>
            <a:off x="6516688" y="5589588"/>
            <a:ext cx="1727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solidFill>
                  <a:srgbClr val="FF6600"/>
                </a:solidFill>
              </a:rPr>
              <a:t>G. De Chirico, Piazza d’Italia</a:t>
            </a:r>
          </a:p>
        </p:txBody>
      </p:sp>
      <p:sp>
        <p:nvSpPr>
          <p:cNvPr id="79876" name="CasellaDiTesto 3"/>
          <p:cNvSpPr txBox="1">
            <a:spLocks noChangeArrowheads="1"/>
          </p:cNvSpPr>
          <p:nvPr/>
        </p:nvSpPr>
        <p:spPr bwMode="auto">
          <a:xfrm>
            <a:off x="6588125" y="1916113"/>
            <a:ext cx="22320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latin typeface="Avenir Next Regular" charset="0"/>
                <a:cs typeface="Avenir Next Regular" charset="0"/>
              </a:rPr>
              <a:t>Forniscono informazioni sulle forme, sulla distanza tra gli oggetti e sulla localizzazione della sorgente di luce  </a:t>
            </a:r>
          </a:p>
        </p:txBody>
      </p:sp>
    </p:spTree>
    <p:extLst>
      <p:ext uri="{BB962C8B-B14F-4D97-AF65-F5344CB8AC3E}">
        <p14:creationId xmlns:p14="http://schemas.microsoft.com/office/powerpoint/2010/main" val="10449180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rPr>
              <a:t>6) Movimento</a:t>
            </a:r>
          </a:p>
        </p:txBody>
      </p:sp>
      <p:pic>
        <p:nvPicPr>
          <p:cNvPr id="80898" name="Immagine 1" descr="download.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792413"/>
            <a:ext cx="6923088"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CasellaDiTesto 2"/>
          <p:cNvSpPr txBox="1">
            <a:spLocks noChangeArrowheads="1"/>
          </p:cNvSpPr>
          <p:nvPr/>
        </p:nvSpPr>
        <p:spPr bwMode="auto">
          <a:xfrm>
            <a:off x="827088" y="1773238"/>
            <a:ext cx="79216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800"/>
              <a:t>Percepiamo come più vicini gli oggetti che si muovono più velocemente e viceversa </a:t>
            </a:r>
          </a:p>
        </p:txBody>
      </p:sp>
    </p:spTree>
    <p:extLst>
      <p:ext uri="{BB962C8B-B14F-4D97-AF65-F5344CB8AC3E}">
        <p14:creationId xmlns:p14="http://schemas.microsoft.com/office/powerpoint/2010/main" val="11701175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rPr>
              <a:t>Costanze percettive</a:t>
            </a:r>
          </a:p>
        </p:txBody>
      </p:sp>
      <p:sp>
        <p:nvSpPr>
          <p:cNvPr id="81922" name="Rettangolo 1"/>
          <p:cNvSpPr>
            <a:spLocks noChangeArrowheads="1"/>
          </p:cNvSpPr>
          <p:nvPr/>
        </p:nvSpPr>
        <p:spPr bwMode="auto">
          <a:xfrm>
            <a:off x="971550" y="1916113"/>
            <a:ext cx="7488238" cy="1816100"/>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it-IT" sz="2800"/>
              <a:t>Sono processi in base ai quali gli individui percepiscono gli stimoli come dotati di invarianza e stabilità pur al continuo variare delle immagini retiniche</a:t>
            </a:r>
          </a:p>
        </p:txBody>
      </p:sp>
      <p:sp>
        <p:nvSpPr>
          <p:cNvPr id="5" name="Rectangle 3"/>
          <p:cNvSpPr txBox="1">
            <a:spLocks noChangeArrowheads="1"/>
          </p:cNvSpPr>
          <p:nvPr/>
        </p:nvSpPr>
        <p:spPr bwMode="auto">
          <a:xfrm>
            <a:off x="457200" y="3933825"/>
            <a:ext cx="8229600" cy="21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a:lstStyle>
          <a:p>
            <a:pPr eaLnBrk="1" hangingPunct="1">
              <a:defRPr/>
            </a:pPr>
            <a:r>
              <a:rPr lang="it-IT" dirty="0" smtClean="0"/>
              <a:t>Costanza di grandezza </a:t>
            </a:r>
          </a:p>
          <a:p>
            <a:pPr eaLnBrk="1" hangingPunct="1">
              <a:defRPr/>
            </a:pPr>
            <a:r>
              <a:rPr lang="it-IT" dirty="0" smtClean="0"/>
              <a:t>Costanza di forma</a:t>
            </a:r>
          </a:p>
          <a:p>
            <a:pPr eaLnBrk="1" hangingPunct="1">
              <a:defRPr/>
            </a:pPr>
            <a:r>
              <a:rPr lang="it-IT" dirty="0" smtClean="0"/>
              <a:t>Costanza cromatica</a:t>
            </a:r>
          </a:p>
        </p:txBody>
      </p:sp>
    </p:spTree>
    <p:extLst>
      <p:ext uri="{BB962C8B-B14F-4D97-AF65-F5344CB8AC3E}">
        <p14:creationId xmlns:p14="http://schemas.microsoft.com/office/powerpoint/2010/main" val="41480652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rPr>
              <a:t>Costanza di grandezza</a:t>
            </a:r>
          </a:p>
        </p:txBody>
      </p:sp>
      <p:sp>
        <p:nvSpPr>
          <p:cNvPr id="82946" name="Rettangolo 1"/>
          <p:cNvSpPr>
            <a:spLocks noChangeArrowheads="1"/>
          </p:cNvSpPr>
          <p:nvPr/>
        </p:nvSpPr>
        <p:spPr bwMode="auto">
          <a:xfrm>
            <a:off x="250825" y="1916113"/>
            <a:ext cx="4033838"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400"/>
              <a:t>Una persona che si allontana proietta un’immagine sempre più piccola sulla retina ma la percepiamo di grandezza costante grazie alla percezione della distanza (la dimensione dell’immagine retinica diminuisce ma la distanza percepita aumenta)</a:t>
            </a:r>
          </a:p>
        </p:txBody>
      </p:sp>
      <p:pic>
        <p:nvPicPr>
          <p:cNvPr id="82947"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700213"/>
            <a:ext cx="4860925"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0846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rPr>
              <a:t>Costanza di forma</a:t>
            </a:r>
          </a:p>
        </p:txBody>
      </p:sp>
      <p:pic>
        <p:nvPicPr>
          <p:cNvPr id="83970"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629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CasellaDiTesto 2"/>
          <p:cNvSpPr txBox="1">
            <a:spLocks noChangeArrowheads="1"/>
          </p:cNvSpPr>
          <p:nvPr/>
        </p:nvSpPr>
        <p:spPr bwMode="auto">
          <a:xfrm>
            <a:off x="6443663" y="2205038"/>
            <a:ext cx="2413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latin typeface="Candara" charset="0"/>
                <a:cs typeface="Candara" charset="0"/>
              </a:rPr>
              <a:t>Quando si apre una porta la forma della sua immagine retinica cambia più volte; ciononostante percepiamo una porta invariata</a:t>
            </a:r>
          </a:p>
        </p:txBody>
      </p:sp>
    </p:spTree>
    <p:extLst>
      <p:ext uri="{BB962C8B-B14F-4D97-AF65-F5344CB8AC3E}">
        <p14:creationId xmlns:p14="http://schemas.microsoft.com/office/powerpoint/2010/main" val="21903658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rPr>
              <a:t>Costanza cromatica</a:t>
            </a:r>
          </a:p>
        </p:txBody>
      </p:sp>
      <p:sp>
        <p:nvSpPr>
          <p:cNvPr id="84994" name="Rettangolo 4"/>
          <p:cNvSpPr>
            <a:spLocks noChangeArrowheads="1"/>
          </p:cNvSpPr>
          <p:nvPr/>
        </p:nvSpPr>
        <p:spPr bwMode="auto">
          <a:xfrm>
            <a:off x="611188" y="5253038"/>
            <a:ext cx="7777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400"/>
              <a:t>La luce riflessa da un oggetto varia in continuazione a seconda del tipo di illuminazione; ciononostante lo percepiamo dello stesso colore </a:t>
            </a:r>
          </a:p>
        </p:txBody>
      </p:sp>
      <p:pic>
        <p:nvPicPr>
          <p:cNvPr id="84995"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30363"/>
            <a:ext cx="48514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054225"/>
            <a:ext cx="180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7451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87450" y="3429000"/>
            <a:ext cx="6896100" cy="8302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it-IT" sz="4800" b="1" dirty="0">
                <a:latin typeface="Avenir Black"/>
                <a:cs typeface="Avenir Black"/>
              </a:rPr>
              <a:t>PROCESSI TOP-DOWN</a:t>
            </a:r>
          </a:p>
        </p:txBody>
      </p:sp>
    </p:spTree>
    <p:extLst>
      <p:ext uri="{BB962C8B-B14F-4D97-AF65-F5344CB8AC3E}">
        <p14:creationId xmlns:p14="http://schemas.microsoft.com/office/powerpoint/2010/main" val="21660878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latin typeface="Calibri"/>
                <a:cs typeface="Calibri"/>
              </a:rPr>
              <a:t>Importanza del contesto</a:t>
            </a:r>
          </a:p>
        </p:txBody>
      </p:sp>
      <p:pic>
        <p:nvPicPr>
          <p:cNvPr id="87042" name="Immagine 1" descr="Daenerys_Dragonpi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063875"/>
            <a:ext cx="2303463"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Immagine 2" descr="download.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5863" y="3213100"/>
            <a:ext cx="2770187"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CasellaDiTesto 3"/>
          <p:cNvSpPr txBox="1">
            <a:spLocks noChangeArrowheads="1"/>
          </p:cNvSpPr>
          <p:nvPr/>
        </p:nvSpPr>
        <p:spPr bwMode="auto">
          <a:xfrm>
            <a:off x="395288" y="1898650"/>
            <a:ext cx="828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it-IT" sz="2800">
                <a:solidFill>
                  <a:srgbClr val="FF0000"/>
                </a:solidFill>
                <a:latin typeface="Avenir Next Bold" charset="0"/>
                <a:cs typeface="Avenir Next Bold" charset="0"/>
              </a:rPr>
              <a:t>I processi top-down sottendono i potenti effetti del contesto sulla percezione</a:t>
            </a:r>
          </a:p>
        </p:txBody>
      </p:sp>
      <p:sp>
        <p:nvSpPr>
          <p:cNvPr id="87045" name="CasellaDiTesto 4"/>
          <p:cNvSpPr txBox="1">
            <a:spLocks noChangeArrowheads="1"/>
          </p:cNvSpPr>
          <p:nvPr/>
        </p:nvSpPr>
        <p:spPr bwMode="auto">
          <a:xfrm>
            <a:off x="3059113" y="3213100"/>
            <a:ext cx="31686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latin typeface="Candara" charset="0"/>
                <a:cs typeface="Candara" charset="0"/>
              </a:rPr>
              <a:t>Se entrasse in quest’aula qualcuno che non ci aspettiamo ci metteremmo molto più tempo a riconoscerlo (sensazione di non credere ai nostri occhi)</a:t>
            </a:r>
          </a:p>
        </p:txBody>
      </p:sp>
    </p:spTree>
    <p:extLst>
      <p:ext uri="{BB962C8B-B14F-4D97-AF65-F5344CB8AC3E}">
        <p14:creationId xmlns:p14="http://schemas.microsoft.com/office/powerpoint/2010/main" val="23351899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sz="4000" dirty="0" smtClean="0">
                <a:solidFill>
                  <a:schemeClr val="tx1"/>
                </a:solidFill>
                <a:latin typeface="Avenir Next Regular"/>
                <a:cs typeface="Avenir Next Regular"/>
              </a:rPr>
              <a:t>1. Raggruppamento per vicinanza</a:t>
            </a:r>
          </a:p>
        </p:txBody>
      </p:sp>
      <p:pic>
        <p:nvPicPr>
          <p:cNvPr id="6041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213"/>
            <a:ext cx="78613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282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rPr>
              <a:t>Studi sul </a:t>
            </a:r>
            <a:r>
              <a:rPr lang="it-IT" i="1" dirty="0" err="1" smtClean="0">
                <a:solidFill>
                  <a:schemeClr val="tx1"/>
                </a:solidFill>
              </a:rPr>
              <a:t>priming</a:t>
            </a:r>
            <a:r>
              <a:rPr lang="it-IT" i="1" dirty="0" smtClean="0">
                <a:solidFill>
                  <a:schemeClr val="tx1"/>
                </a:solidFill>
              </a:rPr>
              <a:t> semantico</a:t>
            </a:r>
          </a:p>
        </p:txBody>
      </p:sp>
      <p:sp>
        <p:nvSpPr>
          <p:cNvPr id="138243" name="Rectangle 3"/>
          <p:cNvSpPr>
            <a:spLocks noGrp="1" noChangeArrowheads="1"/>
          </p:cNvSpPr>
          <p:nvPr>
            <p:ph type="body" idx="1"/>
          </p:nvPr>
        </p:nvSpPr>
        <p:spPr>
          <a:xfrm>
            <a:off x="457200" y="1816100"/>
            <a:ext cx="8229600" cy="2692400"/>
          </a:xfrm>
        </p:spPr>
        <p:txBody>
          <a:bodyPr/>
          <a:lstStyle/>
          <a:p>
            <a:pPr eaLnBrk="1" hangingPunct="1">
              <a:defRPr/>
            </a:pPr>
            <a:r>
              <a:rPr lang="it-IT" dirty="0">
                <a:latin typeface="Avenir Next Bold"/>
                <a:cs typeface="Avenir Next Bold"/>
              </a:rPr>
              <a:t>L</a:t>
            </a:r>
            <a:r>
              <a:rPr lang="it-IT" dirty="0" smtClean="0">
                <a:latin typeface="Avenir Next Bold"/>
                <a:cs typeface="Avenir Next Bold"/>
              </a:rPr>
              <a:t>o stimolo da identificare (la parola “dottore”) viene riconosciuto più velocemente se preceduto da un prime correlato (es. “infermiere”) piuttosto che non correlato (es. “sedia”)</a:t>
            </a:r>
          </a:p>
        </p:txBody>
      </p:sp>
      <p:sp>
        <p:nvSpPr>
          <p:cNvPr id="88067" name="CasellaDiTesto 1"/>
          <p:cNvSpPr txBox="1">
            <a:spLocks noChangeArrowheads="1"/>
          </p:cNvSpPr>
          <p:nvPr/>
        </p:nvSpPr>
        <p:spPr bwMode="auto">
          <a:xfrm>
            <a:off x="755650" y="4676775"/>
            <a:ext cx="6769100" cy="1200150"/>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i="1"/>
              <a:t>Prime</a:t>
            </a:r>
            <a:r>
              <a:rPr lang="it-IT"/>
              <a:t> = stimolo presentato precedentemente, in forma verbale o pittorica, anche al di fuori della consapevolezza</a:t>
            </a:r>
          </a:p>
        </p:txBody>
      </p:sp>
    </p:spTree>
    <p:extLst>
      <p:ext uri="{BB962C8B-B14F-4D97-AF65-F5344CB8AC3E}">
        <p14:creationId xmlns:p14="http://schemas.microsoft.com/office/powerpoint/2010/main" val="25425251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Immagine 1" descr="The-young-old-woman-illusion-also-known-as-the-My-Wife-and-My-Mother-In-Law-illus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12725"/>
            <a:ext cx="4751388" cy="65293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9516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Immagine 1" descr="The-young-old-woman-illusion-also-known-as-the-My-Wife-and-My-Mother-In-Law-illus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4752975" cy="65293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0114" name="CasellaDiTesto 2"/>
          <p:cNvSpPr txBox="1">
            <a:spLocks noChangeArrowheads="1"/>
          </p:cNvSpPr>
          <p:nvPr/>
        </p:nvSpPr>
        <p:spPr bwMode="auto">
          <a:xfrm>
            <a:off x="5219700" y="1916113"/>
            <a:ext cx="3300413"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2800">
                <a:solidFill>
                  <a:srgbClr val="8000FF"/>
                </a:solidFill>
                <a:latin typeface="Calibri" charset="0"/>
                <a:cs typeface="Calibri" charset="0"/>
              </a:rPr>
              <a:t>Se prima aveste visto delle immagini di giovani donne simili a questa, tendereste a vedere più facilmente la giovane donna e viceversa  </a:t>
            </a:r>
          </a:p>
        </p:txBody>
      </p:sp>
    </p:spTree>
    <p:extLst>
      <p:ext uri="{BB962C8B-B14F-4D97-AF65-F5344CB8AC3E}">
        <p14:creationId xmlns:p14="http://schemas.microsoft.com/office/powerpoint/2010/main" val="8023842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628775"/>
            <a:ext cx="879951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49883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rPr>
              <a:t>Effetto </a:t>
            </a:r>
            <a:r>
              <a:rPr lang="it-IT" dirty="0" err="1" smtClean="0">
                <a:solidFill>
                  <a:schemeClr val="tx1"/>
                </a:solidFill>
              </a:rPr>
              <a:t>McGurk</a:t>
            </a:r>
            <a:r>
              <a:rPr lang="it-IT" dirty="0" smtClean="0">
                <a:solidFill>
                  <a:schemeClr val="tx1"/>
                </a:solidFill>
              </a:rPr>
              <a:t> (1976)</a:t>
            </a:r>
          </a:p>
        </p:txBody>
      </p:sp>
      <p:sp>
        <p:nvSpPr>
          <p:cNvPr id="137219" name="Rectangle 3"/>
          <p:cNvSpPr>
            <a:spLocks noGrp="1" noChangeArrowheads="1"/>
          </p:cNvSpPr>
          <p:nvPr>
            <p:ph type="body" idx="1"/>
          </p:nvPr>
        </p:nvSpPr>
        <p:spPr/>
        <p:txBody>
          <a:bodyPr/>
          <a:lstStyle/>
          <a:p>
            <a:pPr eaLnBrk="1" hangingPunct="1">
              <a:defRPr/>
            </a:pPr>
            <a:r>
              <a:rPr lang="it-IT" dirty="0" smtClean="0">
                <a:solidFill>
                  <a:srgbClr val="008000"/>
                </a:solidFill>
              </a:rPr>
              <a:t>Un osservatore guarda un video in cui un parlante muove le labbra con movimenti labiali che riproducono il suono “</a:t>
            </a:r>
            <a:r>
              <a:rPr lang="it-IT" dirty="0" err="1" smtClean="0">
                <a:solidFill>
                  <a:srgbClr val="008000"/>
                </a:solidFill>
              </a:rPr>
              <a:t>ga-ga</a:t>
            </a:r>
            <a:r>
              <a:rPr lang="it-IT" dirty="0" smtClean="0">
                <a:solidFill>
                  <a:srgbClr val="008000"/>
                </a:solidFill>
              </a:rPr>
              <a:t>”; simultaneamente una voce registrata pronuncia “</a:t>
            </a:r>
            <a:r>
              <a:rPr lang="it-IT" dirty="0" err="1" smtClean="0">
                <a:solidFill>
                  <a:srgbClr val="008000"/>
                </a:solidFill>
              </a:rPr>
              <a:t>ba-ba</a:t>
            </a:r>
            <a:r>
              <a:rPr lang="it-IT" dirty="0" smtClean="0">
                <a:solidFill>
                  <a:srgbClr val="008000"/>
                </a:solidFill>
              </a:rPr>
              <a:t>”</a:t>
            </a:r>
          </a:p>
          <a:p>
            <a:pPr eaLnBrk="1" hangingPunct="1">
              <a:defRPr/>
            </a:pPr>
            <a:r>
              <a:rPr lang="it-IT" dirty="0" smtClean="0">
                <a:solidFill>
                  <a:srgbClr val="8000FF"/>
                </a:solidFill>
              </a:rPr>
              <a:t>L’unione di queste 2 fonti conflittuali di informazione produce la percezione del suono “da-da”</a:t>
            </a:r>
          </a:p>
        </p:txBody>
      </p:sp>
    </p:spTree>
    <p:extLst>
      <p:ext uri="{BB962C8B-B14F-4D97-AF65-F5344CB8AC3E}">
        <p14:creationId xmlns:p14="http://schemas.microsoft.com/office/powerpoint/2010/main" val="24614031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rPr>
              <a:t>Disturbi del riconoscimento</a:t>
            </a:r>
          </a:p>
        </p:txBody>
      </p:sp>
      <p:sp>
        <p:nvSpPr>
          <p:cNvPr id="137219" name="Rectangle 3"/>
          <p:cNvSpPr>
            <a:spLocks noGrp="1" noChangeArrowheads="1"/>
          </p:cNvSpPr>
          <p:nvPr>
            <p:ph type="body" idx="1"/>
          </p:nvPr>
        </p:nvSpPr>
        <p:spPr>
          <a:xfrm>
            <a:off x="468313" y="3213100"/>
            <a:ext cx="8229600" cy="2408238"/>
          </a:xfrm>
        </p:spPr>
        <p:txBody>
          <a:bodyPr/>
          <a:lstStyle/>
          <a:p>
            <a:pPr eaLnBrk="1" hangingPunct="1">
              <a:defRPr/>
            </a:pPr>
            <a:r>
              <a:rPr lang="it-IT" sz="2600" dirty="0" smtClean="0"/>
              <a:t>Appercettiva (identificazione di forme)</a:t>
            </a:r>
          </a:p>
          <a:p>
            <a:pPr eaLnBrk="1" hangingPunct="1">
              <a:defRPr/>
            </a:pPr>
            <a:r>
              <a:rPr lang="it-IT" sz="2600" dirty="0" smtClean="0"/>
              <a:t>Associativa (riconoscimento semantico)</a:t>
            </a:r>
          </a:p>
        </p:txBody>
      </p:sp>
      <p:sp>
        <p:nvSpPr>
          <p:cNvPr id="2" name="Rettangolo 1"/>
          <p:cNvSpPr/>
          <p:nvPr/>
        </p:nvSpPr>
        <p:spPr>
          <a:xfrm>
            <a:off x="395288" y="1844675"/>
            <a:ext cx="8424862" cy="1200150"/>
          </a:xfrm>
          <a:prstGeom prst="rect">
            <a:avLst/>
          </a:prstGeom>
          <a:solidFill>
            <a:srgbClr val="CCFF66"/>
          </a:solidFill>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it-IT" sz="2400" b="1" dirty="0">
                <a:latin typeface="Avenir Next Bold"/>
                <a:cs typeface="Avenir Next Bold"/>
              </a:rPr>
              <a:t>AGNOSIA</a:t>
            </a:r>
            <a:r>
              <a:rPr lang="it-IT" sz="2400" dirty="0">
                <a:latin typeface="Avenir Next Bold"/>
                <a:cs typeface="Avenir Next Bold"/>
              </a:rPr>
              <a:t>: deficit della capacità di riconoscere un oggetto </a:t>
            </a:r>
            <a:r>
              <a:rPr lang="it-IT" sz="2400" i="1" dirty="0">
                <a:latin typeface="Avenir Next Bold"/>
                <a:cs typeface="Avenir Next Bold"/>
              </a:rPr>
              <a:t>tramite </a:t>
            </a:r>
            <a:r>
              <a:rPr lang="it-IT" sz="2400" i="1" u="sng" dirty="0">
                <a:latin typeface="Avenir Next Bold"/>
                <a:cs typeface="Avenir Next Bold"/>
              </a:rPr>
              <a:t>un</a:t>
            </a:r>
            <a:r>
              <a:rPr lang="it-IT" sz="2400" i="1" dirty="0">
                <a:latin typeface="Avenir Next Bold"/>
                <a:cs typeface="Avenir Next Bold"/>
              </a:rPr>
              <a:t> canale sensoriale</a:t>
            </a:r>
            <a:r>
              <a:rPr lang="it-IT" sz="2400" dirty="0">
                <a:latin typeface="Avenir Next Bold"/>
                <a:cs typeface="Avenir Next Bold"/>
              </a:rPr>
              <a:t>, in mancanza di deficit delle abilità percettive elementari e di altri disturbi cognitivi</a:t>
            </a:r>
          </a:p>
        </p:txBody>
      </p:sp>
      <p:sp>
        <p:nvSpPr>
          <p:cNvPr id="93188" name="CasellaDiTesto 2"/>
          <p:cNvSpPr txBox="1">
            <a:spLocks noChangeArrowheads="1"/>
          </p:cNvSpPr>
          <p:nvPr/>
        </p:nvSpPr>
        <p:spPr bwMode="auto">
          <a:xfrm>
            <a:off x="611188" y="4508500"/>
            <a:ext cx="4321175" cy="1570038"/>
          </a:xfrm>
          <a:prstGeom prst="rect">
            <a:avLst/>
          </a:prstGeom>
          <a:noFill/>
          <a:ln w="38100">
            <a:solidFill>
              <a:srgbClr val="8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a:latin typeface="Calibri" charset="0"/>
                <a:cs typeface="Calibri" charset="0"/>
              </a:rPr>
              <a:t>Conseguono a lesioni temporo-occipitali (“via del what” o via ventrale vs. “via del where” o via dorsale)</a:t>
            </a:r>
          </a:p>
        </p:txBody>
      </p:sp>
      <p:pic>
        <p:nvPicPr>
          <p:cNvPr id="93189" name="Immagine 3" descr="310px-Ventral-dorsal_streams.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4005263"/>
            <a:ext cx="39370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65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95288" y="188913"/>
            <a:ext cx="8229600" cy="981075"/>
          </a:xfrm>
        </p:spPr>
        <p:txBody>
          <a:bodyPr/>
          <a:lstStyle/>
          <a:p>
            <a:pPr eaLnBrk="1" hangingPunct="1">
              <a:defRPr/>
            </a:pPr>
            <a:r>
              <a:rPr lang="it-IT" dirty="0" smtClean="0">
                <a:solidFill>
                  <a:schemeClr val="tx1"/>
                </a:solidFill>
              </a:rPr>
              <a:t>Agnosia appercettiva</a:t>
            </a:r>
          </a:p>
        </p:txBody>
      </p:sp>
      <p:sp>
        <p:nvSpPr>
          <p:cNvPr id="137219" name="Rectangle 3"/>
          <p:cNvSpPr>
            <a:spLocks noGrp="1" noChangeArrowheads="1"/>
          </p:cNvSpPr>
          <p:nvPr>
            <p:ph type="body" idx="1"/>
          </p:nvPr>
        </p:nvSpPr>
        <p:spPr>
          <a:xfrm>
            <a:off x="457200" y="2636838"/>
            <a:ext cx="8229600" cy="3887787"/>
          </a:xfrm>
        </p:spPr>
        <p:txBody>
          <a:bodyPr/>
          <a:lstStyle/>
          <a:p>
            <a:pPr eaLnBrk="1" hangingPunct="1">
              <a:defRPr/>
            </a:pPr>
            <a:r>
              <a:rPr lang="it-IT" sz="2800" dirty="0" smtClean="0">
                <a:solidFill>
                  <a:srgbClr val="FF0080"/>
                </a:solidFill>
                <a:latin typeface="Avenir Book"/>
                <a:cs typeface="Avenir Book"/>
              </a:rPr>
              <a:t>Copia di figure geometriche o disegni</a:t>
            </a:r>
          </a:p>
          <a:p>
            <a:pPr eaLnBrk="1" hangingPunct="1">
              <a:defRPr/>
            </a:pPr>
            <a:r>
              <a:rPr lang="it-IT" sz="2800" dirty="0" smtClean="0">
                <a:solidFill>
                  <a:srgbClr val="FF0080"/>
                </a:solidFill>
                <a:latin typeface="Avenir Book"/>
                <a:cs typeface="Avenir Book"/>
              </a:rPr>
              <a:t>Test delle figure sovrapposte</a:t>
            </a:r>
          </a:p>
          <a:p>
            <a:pPr eaLnBrk="1" hangingPunct="1">
              <a:defRPr/>
            </a:pPr>
            <a:r>
              <a:rPr lang="it-IT" sz="2800" dirty="0" smtClean="0">
                <a:solidFill>
                  <a:srgbClr val="FF0080"/>
                </a:solidFill>
                <a:latin typeface="Avenir Book"/>
                <a:cs typeface="Avenir Book"/>
              </a:rPr>
              <a:t>Lettura di lettere incomplete o denominazione di disegni incompleti</a:t>
            </a:r>
          </a:p>
          <a:p>
            <a:pPr eaLnBrk="1" hangingPunct="1">
              <a:defRPr/>
            </a:pPr>
            <a:r>
              <a:rPr lang="it-IT" sz="2800" dirty="0" smtClean="0">
                <a:solidFill>
                  <a:srgbClr val="FF0080"/>
                </a:solidFill>
                <a:latin typeface="Avenir Book"/>
                <a:cs typeface="Avenir Book"/>
              </a:rPr>
              <a:t>Riconoscimento di oggetti fotografati da prospettive insolite</a:t>
            </a:r>
          </a:p>
          <a:p>
            <a:pPr eaLnBrk="1" hangingPunct="1">
              <a:defRPr/>
            </a:pPr>
            <a:r>
              <a:rPr lang="it-IT" sz="2800" dirty="0" smtClean="0">
                <a:solidFill>
                  <a:srgbClr val="FF0080"/>
                </a:solidFill>
                <a:latin typeface="Avenir Book"/>
                <a:cs typeface="Avenir Book"/>
              </a:rPr>
              <a:t>Decisione di realtà degli oggetti</a:t>
            </a:r>
          </a:p>
          <a:p>
            <a:pPr eaLnBrk="1" hangingPunct="1">
              <a:defRPr/>
            </a:pPr>
            <a:endParaRPr lang="it-IT" dirty="0" smtClean="0"/>
          </a:p>
        </p:txBody>
      </p:sp>
      <p:sp>
        <p:nvSpPr>
          <p:cNvPr id="94211" name="Rettangolo 3"/>
          <p:cNvSpPr>
            <a:spLocks noChangeArrowheads="1"/>
          </p:cNvSpPr>
          <p:nvPr/>
        </p:nvSpPr>
        <p:spPr bwMode="auto">
          <a:xfrm>
            <a:off x="468313" y="1733550"/>
            <a:ext cx="8280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400">
                <a:latin typeface="Candara" charset="0"/>
                <a:cs typeface="Candara" charset="0"/>
              </a:rPr>
              <a:t>Prove che richiedono di identificare una forma (come familiare o meno):</a:t>
            </a:r>
          </a:p>
        </p:txBody>
      </p:sp>
    </p:spTree>
    <p:extLst>
      <p:ext uri="{BB962C8B-B14F-4D97-AF65-F5344CB8AC3E}">
        <p14:creationId xmlns:p14="http://schemas.microsoft.com/office/powerpoint/2010/main" val="51191341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913"/>
            <a:ext cx="8229600" cy="1143000"/>
          </a:xfrm>
        </p:spPr>
        <p:txBody>
          <a:bodyPr/>
          <a:lstStyle/>
          <a:p>
            <a:pPr>
              <a:defRPr/>
            </a:pPr>
            <a:r>
              <a:rPr lang="it-IT" dirty="0" smtClean="0"/>
              <a:t>Agnosia associativa</a:t>
            </a:r>
            <a:endParaRPr lang="it-IT" dirty="0"/>
          </a:p>
        </p:txBody>
      </p:sp>
      <p:sp>
        <p:nvSpPr>
          <p:cNvPr id="3" name="Segnaposto contenuto 2"/>
          <p:cNvSpPr>
            <a:spLocks noGrp="1"/>
          </p:cNvSpPr>
          <p:nvPr>
            <p:ph idx="1"/>
          </p:nvPr>
        </p:nvSpPr>
        <p:spPr>
          <a:xfrm>
            <a:off x="457200" y="2565400"/>
            <a:ext cx="8229600" cy="3560763"/>
          </a:xfrm>
        </p:spPr>
        <p:txBody>
          <a:bodyPr/>
          <a:lstStyle/>
          <a:p>
            <a:pPr>
              <a:defRPr/>
            </a:pPr>
            <a:r>
              <a:rPr lang="it-IT" sz="2400" dirty="0" smtClean="0">
                <a:solidFill>
                  <a:srgbClr val="0080FF"/>
                </a:solidFill>
              </a:rPr>
              <a:t>Denominazione</a:t>
            </a:r>
          </a:p>
          <a:p>
            <a:pPr>
              <a:defRPr/>
            </a:pPr>
            <a:r>
              <a:rPr lang="it-IT" sz="2400" dirty="0" smtClean="0">
                <a:solidFill>
                  <a:srgbClr val="0080FF"/>
                </a:solidFill>
              </a:rPr>
              <a:t>Descrizione verbale o domande su conoscenze semantiche </a:t>
            </a:r>
          </a:p>
          <a:p>
            <a:pPr>
              <a:defRPr/>
            </a:pPr>
            <a:r>
              <a:rPr lang="it-IT" sz="2400" dirty="0" smtClean="0">
                <a:solidFill>
                  <a:srgbClr val="0080FF"/>
                </a:solidFill>
              </a:rPr>
              <a:t>Mimo</a:t>
            </a:r>
          </a:p>
          <a:p>
            <a:pPr>
              <a:defRPr/>
            </a:pPr>
            <a:r>
              <a:rPr lang="it-IT" sz="2400" dirty="0" smtClean="0">
                <a:solidFill>
                  <a:srgbClr val="0080FF"/>
                </a:solidFill>
              </a:rPr>
              <a:t>Accoppiamento di figure dallo stesso uso ma caratteristiche visive diverse</a:t>
            </a:r>
          </a:p>
          <a:p>
            <a:pPr>
              <a:defRPr/>
            </a:pPr>
            <a:r>
              <a:rPr lang="it-IT" sz="2400" dirty="0" smtClean="0">
                <a:solidFill>
                  <a:srgbClr val="0080FF"/>
                </a:solidFill>
              </a:rPr>
              <a:t>Associazione tra pantomima dell’esaminatore (che mima l’uso) e una delle figure di oggetti presentate</a:t>
            </a:r>
            <a:endParaRPr lang="it-IT" sz="2400" dirty="0">
              <a:solidFill>
                <a:srgbClr val="0080FF"/>
              </a:solidFill>
            </a:endParaRPr>
          </a:p>
        </p:txBody>
      </p:sp>
      <p:sp>
        <p:nvSpPr>
          <p:cNvPr id="95235" name="Rettangolo 3"/>
          <p:cNvSpPr>
            <a:spLocks noChangeArrowheads="1"/>
          </p:cNvSpPr>
          <p:nvPr/>
        </p:nvSpPr>
        <p:spPr bwMode="auto">
          <a:xfrm>
            <a:off x="468313" y="1733550"/>
            <a:ext cx="8280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400">
                <a:latin typeface="Candara" charset="0"/>
                <a:cs typeface="Candara" charset="0"/>
              </a:rPr>
              <a:t>Prove che richiedono di associare una forma identificata ad un contenuto semantico:</a:t>
            </a:r>
          </a:p>
        </p:txBody>
      </p:sp>
    </p:spTree>
    <p:extLst>
      <p:ext uri="{BB962C8B-B14F-4D97-AF65-F5344CB8AC3E}">
        <p14:creationId xmlns:p14="http://schemas.microsoft.com/office/powerpoint/2010/main" val="3099910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95288" y="188913"/>
            <a:ext cx="8229600" cy="981075"/>
          </a:xfrm>
        </p:spPr>
        <p:txBody>
          <a:bodyPr/>
          <a:lstStyle/>
          <a:p>
            <a:pPr eaLnBrk="1" hangingPunct="1">
              <a:defRPr/>
            </a:pPr>
            <a:r>
              <a:rPr lang="it-IT" sz="3800" dirty="0" smtClean="0">
                <a:solidFill>
                  <a:schemeClr val="tx1"/>
                </a:solidFill>
                <a:latin typeface="Calibri"/>
                <a:cs typeface="Calibri"/>
              </a:rPr>
              <a:t>Esempio clinico di agnosia associativa</a:t>
            </a:r>
          </a:p>
        </p:txBody>
      </p:sp>
      <p:sp>
        <p:nvSpPr>
          <p:cNvPr id="96258" name="Rettangolo 1"/>
          <p:cNvSpPr>
            <a:spLocks noChangeArrowheads="1"/>
          </p:cNvSpPr>
          <p:nvPr/>
        </p:nvSpPr>
        <p:spPr bwMode="auto">
          <a:xfrm>
            <a:off x="827088" y="1997075"/>
            <a:ext cx="7345362"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600" i="1">
                <a:latin typeface="Avenir Book" charset="0"/>
                <a:cs typeface="Avenir Book" charset="0"/>
              </a:rPr>
              <a:t>Il paziente non riusciva a identificare oggetti comuni presentati per via visiva e non sapeva cosa c’era nel suo piatto prima di assaggiarlo. Identificava gli oggetti quando li toccava ma se gli veniva mostrato uno stetoscopio lo descriveva come “una lunga corda con una cosa rotonda alla fine” e chiedeva se poteva trattarsi di un orologio. </a:t>
            </a:r>
            <a:r>
              <a:rPr lang="it-IT" sz="2600">
                <a:latin typeface="Avenir Book" charset="0"/>
                <a:cs typeface="Avenir Book" charset="0"/>
              </a:rPr>
              <a:t>(Reubens e Benson, 1971)</a:t>
            </a:r>
          </a:p>
        </p:txBody>
      </p:sp>
    </p:spTree>
    <p:extLst>
      <p:ext uri="{BB962C8B-B14F-4D97-AF65-F5344CB8AC3E}">
        <p14:creationId xmlns:p14="http://schemas.microsoft.com/office/powerpoint/2010/main" val="17392829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Immagin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82550"/>
            <a:ext cx="4321175"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27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79388" y="287338"/>
            <a:ext cx="8748712" cy="981075"/>
          </a:xfrm>
        </p:spPr>
        <p:txBody>
          <a:bodyPr>
            <a:normAutofit fontScale="90000"/>
          </a:bodyPr>
          <a:lstStyle/>
          <a:p>
            <a:pPr eaLnBrk="1" hangingPunct="1">
              <a:defRPr/>
            </a:pPr>
            <a:r>
              <a:rPr lang="it-IT" sz="3600" dirty="0" smtClean="0">
                <a:solidFill>
                  <a:schemeClr val="tx1"/>
                </a:solidFill>
                <a:latin typeface="Avenir Next Regular"/>
                <a:cs typeface="Avenir Next Regular"/>
              </a:rPr>
              <a:t>2. Raggruppamento per somiglianza (colore)</a:t>
            </a:r>
            <a:endParaRPr lang="it-IT" sz="3600" dirty="0" smtClean="0">
              <a:solidFill>
                <a:schemeClr val="tx1"/>
              </a:solidFill>
            </a:endParaRPr>
          </a:p>
        </p:txBody>
      </p:sp>
      <p:pic>
        <p:nvPicPr>
          <p:cNvPr id="61442"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484313"/>
            <a:ext cx="5534025"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0649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350"/>
            <a:ext cx="8229600" cy="1012825"/>
          </a:xfrm>
        </p:spPr>
        <p:txBody>
          <a:bodyPr/>
          <a:lstStyle/>
          <a:p>
            <a:pPr>
              <a:defRPr/>
            </a:pPr>
            <a:r>
              <a:rPr lang="it-IT" dirty="0" smtClean="0"/>
              <a:t>Agnosie categoria-specifiche</a:t>
            </a:r>
            <a:endParaRPr lang="it-IT" dirty="0"/>
          </a:p>
        </p:txBody>
      </p:sp>
      <p:sp>
        <p:nvSpPr>
          <p:cNvPr id="3" name="Segnaposto contenuto 2"/>
          <p:cNvSpPr>
            <a:spLocks noGrp="1"/>
          </p:cNvSpPr>
          <p:nvPr>
            <p:ph idx="1"/>
          </p:nvPr>
        </p:nvSpPr>
        <p:spPr>
          <a:xfrm>
            <a:off x="457200" y="1916113"/>
            <a:ext cx="8229600" cy="4210050"/>
          </a:xfrm>
        </p:spPr>
        <p:txBody>
          <a:bodyPr/>
          <a:lstStyle/>
          <a:p>
            <a:pPr>
              <a:defRPr/>
            </a:pPr>
            <a:r>
              <a:rPr lang="it-IT" dirty="0" smtClean="0">
                <a:solidFill>
                  <a:srgbClr val="008000"/>
                </a:solidFill>
              </a:rPr>
              <a:t>Agnosia per le lettere: alessia pura </a:t>
            </a:r>
          </a:p>
          <a:p>
            <a:pPr>
              <a:defRPr/>
            </a:pPr>
            <a:r>
              <a:rPr lang="it-IT" dirty="0" smtClean="0">
                <a:solidFill>
                  <a:srgbClr val="008000"/>
                </a:solidFill>
              </a:rPr>
              <a:t>Agnosia per i colori (acromatopsia, anomia per i colori, amnesia per i colori)</a:t>
            </a:r>
          </a:p>
          <a:p>
            <a:pPr>
              <a:defRPr/>
            </a:pPr>
            <a:r>
              <a:rPr lang="it-IT" dirty="0" smtClean="0">
                <a:solidFill>
                  <a:srgbClr val="008000"/>
                </a:solidFill>
              </a:rPr>
              <a:t>Agnosia per i volti (prosopoagnosia appercettiva o amnesica)</a:t>
            </a:r>
          </a:p>
          <a:p>
            <a:pPr>
              <a:defRPr/>
            </a:pPr>
            <a:r>
              <a:rPr lang="it-IT" dirty="0" smtClean="0">
                <a:solidFill>
                  <a:srgbClr val="008000"/>
                </a:solidFill>
              </a:rPr>
              <a:t>Agnosia per oggetti “living” vs. “</a:t>
            </a:r>
            <a:r>
              <a:rPr lang="it-IT" dirty="0" err="1" smtClean="0">
                <a:solidFill>
                  <a:srgbClr val="008000"/>
                </a:solidFill>
              </a:rPr>
              <a:t>not</a:t>
            </a:r>
            <a:r>
              <a:rPr lang="it-IT" dirty="0" smtClean="0">
                <a:solidFill>
                  <a:srgbClr val="008000"/>
                </a:solidFill>
              </a:rPr>
              <a:t> living”</a:t>
            </a:r>
          </a:p>
          <a:p>
            <a:pPr>
              <a:defRPr/>
            </a:pPr>
            <a:endParaRPr lang="it-IT" dirty="0"/>
          </a:p>
        </p:txBody>
      </p:sp>
    </p:spTree>
    <p:extLst>
      <p:ext uri="{BB962C8B-B14F-4D97-AF65-F5344CB8AC3E}">
        <p14:creationId xmlns:p14="http://schemas.microsoft.com/office/powerpoint/2010/main" val="205096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287338"/>
            <a:ext cx="8229600" cy="981075"/>
          </a:xfrm>
        </p:spPr>
        <p:txBody>
          <a:bodyPr>
            <a:normAutofit fontScale="90000"/>
          </a:bodyPr>
          <a:lstStyle/>
          <a:p>
            <a:pPr eaLnBrk="1" hangingPunct="1">
              <a:defRPr/>
            </a:pPr>
            <a:r>
              <a:rPr lang="it-IT" sz="3600" dirty="0" smtClean="0">
                <a:solidFill>
                  <a:schemeClr val="tx1"/>
                </a:solidFill>
                <a:latin typeface="Avenir Next Regular"/>
                <a:cs typeface="Avenir Next Regular"/>
              </a:rPr>
              <a:t>2. Raggruppamento per somiglianza (forma)</a:t>
            </a:r>
            <a:endParaRPr lang="it-IT" sz="3600" dirty="0" smtClean="0">
              <a:solidFill>
                <a:schemeClr val="tx1"/>
              </a:solidFill>
            </a:endParaRPr>
          </a:p>
        </p:txBody>
      </p:sp>
      <p:pic>
        <p:nvPicPr>
          <p:cNvPr id="6246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00213"/>
            <a:ext cx="4903787"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5662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569325" cy="981075"/>
          </a:xfrm>
        </p:spPr>
        <p:txBody>
          <a:bodyPr/>
          <a:lstStyle/>
          <a:p>
            <a:pPr eaLnBrk="1" hangingPunct="1">
              <a:defRPr/>
            </a:pPr>
            <a:r>
              <a:rPr lang="it-IT" sz="4000" dirty="0" smtClean="0">
                <a:solidFill>
                  <a:schemeClr val="tx1"/>
                </a:solidFill>
                <a:latin typeface="Avenir Next Regular"/>
                <a:cs typeface="Avenir Next Regular"/>
              </a:rPr>
              <a:t>3. Raggruppamento per continuità</a:t>
            </a:r>
            <a:endParaRPr lang="it-IT" sz="4000" dirty="0" smtClean="0">
              <a:solidFill>
                <a:schemeClr val="tx1"/>
              </a:solidFill>
            </a:endParaRPr>
          </a:p>
        </p:txBody>
      </p:sp>
      <p:pic>
        <p:nvPicPr>
          <p:cNvPr id="63490"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700213"/>
            <a:ext cx="5329238"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6722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sz="4000" dirty="0" smtClean="0">
                <a:solidFill>
                  <a:schemeClr val="tx1"/>
                </a:solidFill>
                <a:latin typeface="Avenir Next Regular"/>
                <a:cs typeface="Avenir Next Regular"/>
              </a:rPr>
              <a:t>4. Raggruppamento per chiusura</a:t>
            </a:r>
            <a:endParaRPr lang="it-IT" sz="4000" dirty="0" smtClean="0">
              <a:solidFill>
                <a:schemeClr val="tx1"/>
              </a:solidFill>
            </a:endParaRPr>
          </a:p>
        </p:txBody>
      </p:sp>
      <p:pic>
        <p:nvPicPr>
          <p:cNvPr id="6451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597025"/>
            <a:ext cx="5548313"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7240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dirty="0" smtClean="0"/>
              <a:t>Determinanti di raggruppamento</a:t>
            </a:r>
          </a:p>
        </p:txBody>
      </p:sp>
      <p:sp>
        <p:nvSpPr>
          <p:cNvPr id="3" name="Segnaposto contenuto 2"/>
          <p:cNvSpPr>
            <a:spLocks noGrp="1"/>
          </p:cNvSpPr>
          <p:nvPr>
            <p:ph idx="1"/>
          </p:nvPr>
        </p:nvSpPr>
        <p:spPr>
          <a:xfrm>
            <a:off x="457200" y="1782763"/>
            <a:ext cx="8229600" cy="4525962"/>
          </a:xfrm>
        </p:spPr>
        <p:txBody>
          <a:bodyPr>
            <a:normAutofit lnSpcReduction="10000"/>
          </a:bodyPr>
          <a:lstStyle/>
          <a:p>
            <a:pPr eaLnBrk="1" hangingPunct="1">
              <a:defRPr/>
            </a:pPr>
            <a:r>
              <a:rPr lang="it-IT" dirty="0" smtClean="0">
                <a:solidFill>
                  <a:srgbClr val="FF6600"/>
                </a:solidFill>
                <a:latin typeface="Candara"/>
                <a:cs typeface="Candara"/>
              </a:rPr>
              <a:t>Le determinanti di raggruppamento tendono a creare le forme più stabili, coerenti e semplici possibili per ogni determinata configurazione</a:t>
            </a:r>
          </a:p>
          <a:p>
            <a:pPr eaLnBrk="1" hangingPunct="1">
              <a:defRPr/>
            </a:pPr>
            <a:r>
              <a:rPr lang="it-IT" dirty="0" err="1" smtClean="0">
                <a:solidFill>
                  <a:srgbClr val="8000FF"/>
                </a:solidFill>
                <a:latin typeface="Avenir Next Regular"/>
                <a:cs typeface="Avenir Next Regular"/>
              </a:rPr>
              <a:t>Benchè</a:t>
            </a:r>
            <a:r>
              <a:rPr lang="it-IT" dirty="0" smtClean="0">
                <a:solidFill>
                  <a:srgbClr val="8000FF"/>
                </a:solidFill>
                <a:latin typeface="Avenir Next Regular"/>
                <a:cs typeface="Avenir Next Regular"/>
              </a:rPr>
              <a:t> siano state studiate soprattutto nella percezione visiva, le stesse determinanti funzionano per la percezione uditiva (studi sulla percezione della musica)</a:t>
            </a:r>
          </a:p>
        </p:txBody>
      </p:sp>
    </p:spTree>
    <p:extLst>
      <p:ext uri="{BB962C8B-B14F-4D97-AF65-F5344CB8AC3E}">
        <p14:creationId xmlns:p14="http://schemas.microsoft.com/office/powerpoint/2010/main" val="3315673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188913"/>
            <a:ext cx="8229600" cy="981075"/>
          </a:xfrm>
        </p:spPr>
        <p:txBody>
          <a:bodyPr/>
          <a:lstStyle/>
          <a:p>
            <a:pPr eaLnBrk="1" hangingPunct="1">
              <a:defRPr/>
            </a:pPr>
            <a:r>
              <a:rPr lang="it-IT" sz="4000" dirty="0" smtClean="0">
                <a:solidFill>
                  <a:schemeClr val="tx1"/>
                </a:solidFill>
                <a:latin typeface="Candara"/>
                <a:cs typeface="Candara"/>
              </a:rPr>
              <a:t>Percezione di distanza/profondità</a:t>
            </a:r>
          </a:p>
        </p:txBody>
      </p:sp>
      <p:sp>
        <p:nvSpPr>
          <p:cNvPr id="66562" name="Rettangolo 1"/>
          <p:cNvSpPr>
            <a:spLocks noChangeArrowheads="1"/>
          </p:cNvSpPr>
          <p:nvPr/>
        </p:nvSpPr>
        <p:spPr bwMode="auto">
          <a:xfrm>
            <a:off x="323850" y="5516563"/>
            <a:ext cx="86407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800"/>
              <a:t>L’informazione sulla profondità deve essere ricostruita sulla base di </a:t>
            </a:r>
            <a:r>
              <a:rPr lang="it-IT" sz="2800" b="1">
                <a:solidFill>
                  <a:srgbClr val="FF6600"/>
                </a:solidFill>
              </a:rPr>
              <a:t>INDICI DI PROFONDITA’</a:t>
            </a:r>
          </a:p>
        </p:txBody>
      </p:sp>
      <p:sp>
        <p:nvSpPr>
          <p:cNvPr id="66563" name="Rettangolo 2"/>
          <p:cNvSpPr>
            <a:spLocks noChangeArrowheads="1"/>
          </p:cNvSpPr>
          <p:nvPr/>
        </p:nvSpPr>
        <p:spPr bwMode="auto">
          <a:xfrm>
            <a:off x="323850" y="1773238"/>
            <a:ext cx="83518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800">
                <a:latin typeface="Candara" charset="0"/>
                <a:cs typeface="Candara" charset="0"/>
              </a:rPr>
              <a:t>La retina è una superficie bidimensionale su cui si proietta un mondo tridimensionale </a:t>
            </a:r>
          </a:p>
        </p:txBody>
      </p:sp>
      <p:pic>
        <p:nvPicPr>
          <p:cNvPr id="6656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852738"/>
            <a:ext cx="5259387"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8112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1047</Words>
  <Application>Microsoft Macintosh PowerPoint</Application>
  <PresentationFormat>Presentazione su schermo (4:3)</PresentationFormat>
  <Paragraphs>97</Paragraphs>
  <Slides>40</Slides>
  <Notes>0</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Tema di Office</vt:lpstr>
      <vt:lpstr>Sensazione e Percezione</vt:lpstr>
      <vt:lpstr>Raggruppamento degli stimoli</vt:lpstr>
      <vt:lpstr>1. Raggruppamento per vicinanza</vt:lpstr>
      <vt:lpstr>2. Raggruppamento per somiglianza (colore)</vt:lpstr>
      <vt:lpstr>2. Raggruppamento per somiglianza (forma)</vt:lpstr>
      <vt:lpstr>3. Raggruppamento per continuità</vt:lpstr>
      <vt:lpstr>4. Raggruppamento per chiusura</vt:lpstr>
      <vt:lpstr>Determinanti di raggruppamento</vt:lpstr>
      <vt:lpstr>Percezione di distanza/profondità</vt:lpstr>
      <vt:lpstr>Presentazione di PowerPoint</vt:lpstr>
      <vt:lpstr>1. Indici binoculari</vt:lpstr>
      <vt:lpstr>Disparità binoculare</vt:lpstr>
      <vt:lpstr> </vt:lpstr>
      <vt:lpstr>2. Indici monoculari</vt:lpstr>
      <vt:lpstr>1) Grandezza relativa</vt:lpstr>
      <vt:lpstr>Presentazione di PowerPoint</vt:lpstr>
      <vt:lpstr>La camera di Ames</vt:lpstr>
      <vt:lpstr>Presentazione di PowerPoint</vt:lpstr>
      <vt:lpstr>2) Sovrapposizione</vt:lpstr>
      <vt:lpstr>3) Altezza relativa</vt:lpstr>
      <vt:lpstr>4) Prospettiva</vt:lpstr>
      <vt:lpstr>5) Ombre</vt:lpstr>
      <vt:lpstr>6) Movimento</vt:lpstr>
      <vt:lpstr>Costanze percettive</vt:lpstr>
      <vt:lpstr>Costanza di grandezza</vt:lpstr>
      <vt:lpstr>Costanza di forma</vt:lpstr>
      <vt:lpstr>Costanza cromatica</vt:lpstr>
      <vt:lpstr>Presentazione di PowerPoint</vt:lpstr>
      <vt:lpstr>Importanza del contesto</vt:lpstr>
      <vt:lpstr>Studi sul priming semantico</vt:lpstr>
      <vt:lpstr>Presentazione di PowerPoint</vt:lpstr>
      <vt:lpstr>Presentazione di PowerPoint</vt:lpstr>
      <vt:lpstr>Presentazione di PowerPoint</vt:lpstr>
      <vt:lpstr>Effetto McGurk (1976)</vt:lpstr>
      <vt:lpstr>Disturbi del riconoscimento</vt:lpstr>
      <vt:lpstr>Agnosia appercettiva</vt:lpstr>
      <vt:lpstr>Agnosia associativa</vt:lpstr>
      <vt:lpstr>Esempio clinico di agnosia associativa</vt:lpstr>
      <vt:lpstr>Presentazione di PowerPoint</vt:lpstr>
      <vt:lpstr>Agnosie categoria-specifiche</vt:lpstr>
    </vt:vector>
  </TitlesOfParts>
  <Company>prt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Sensazione e Percezione</dc:title>
  <dc:creator>ppp rei</dc:creator>
  <cp:lastModifiedBy>ppp rei</cp:lastModifiedBy>
  <cp:revision>1</cp:revision>
  <dcterms:created xsi:type="dcterms:W3CDTF">2018-02-22T18:07:26Z</dcterms:created>
  <dcterms:modified xsi:type="dcterms:W3CDTF">2018-02-22T18:09:04Z</dcterms:modified>
</cp:coreProperties>
</file>