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81" r:id="rId4"/>
    <p:sldId id="286" r:id="rId5"/>
    <p:sldId id="287" r:id="rId6"/>
    <p:sldId id="288" r:id="rId7"/>
    <p:sldId id="289" r:id="rId8"/>
    <p:sldId id="282" r:id="rId9"/>
    <p:sldId id="283" r:id="rId10"/>
    <p:sldId id="285" r:id="rId11"/>
    <p:sldId id="290" r:id="rId12"/>
    <p:sldId id="291" r:id="rId13"/>
    <p:sldId id="292" r:id="rId14"/>
    <p:sldId id="293" r:id="rId15"/>
    <p:sldId id="294" r:id="rId16"/>
    <p:sldId id="296" r:id="rId17"/>
    <p:sldId id="297" r:id="rId18"/>
    <p:sldId id="295" r:id="rId19"/>
    <p:sldId id="304" r:id="rId20"/>
    <p:sldId id="280" r:id="rId21"/>
    <p:sldId id="305" r:id="rId22"/>
    <p:sldId id="306" r:id="rId23"/>
    <p:sldId id="299" r:id="rId24"/>
    <p:sldId id="298" r:id="rId25"/>
    <p:sldId id="300" r:id="rId26"/>
    <p:sldId id="301" r:id="rId27"/>
    <p:sldId id="311" r:id="rId28"/>
    <p:sldId id="312" r:id="rId29"/>
    <p:sldId id="313" r:id="rId30"/>
    <p:sldId id="314" r:id="rId31"/>
    <p:sldId id="315" r:id="rId32"/>
    <p:sldId id="316" r:id="rId33"/>
    <p:sldId id="324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5" r:id="rId42"/>
    <p:sldId id="326" r:id="rId43"/>
    <p:sldId id="327" r:id="rId44"/>
    <p:sldId id="329" r:id="rId45"/>
    <p:sldId id="330" r:id="rId46"/>
    <p:sldId id="331" r:id="rId47"/>
    <p:sldId id="344" r:id="rId48"/>
    <p:sldId id="302" r:id="rId49"/>
    <p:sldId id="342" r:id="rId50"/>
    <p:sldId id="346" r:id="rId5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6869" autoAdjust="0"/>
  </p:normalViewPr>
  <p:slideViewPr>
    <p:cSldViewPr>
      <p:cViewPr>
        <p:scale>
          <a:sx n="90" d="100"/>
          <a:sy n="90" d="100"/>
        </p:scale>
        <p:origin x="-3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6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725CE6-BB69-8B46-ADEB-432E8302631C}" type="slidenum">
              <a:rPr lang="en-US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5FD94-8496-D141-81A6-E6CCD6CBE48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19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23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24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26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22846AEC-A521-EF4E-8F16-BEE3EE4998A8}" type="slidenum">
              <a:rPr lang="it-IT" sz="1200">
                <a:solidFill>
                  <a:srgbClr val="000000"/>
                </a:solidFill>
              </a:rPr>
              <a:pPr/>
              <a:t>27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61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7CCD3D58-98BD-1F4A-BE6C-B41B56B073D9}" type="slidenum">
              <a:rPr lang="it-IT" sz="1200">
                <a:solidFill>
                  <a:srgbClr val="000000"/>
                </a:solidFill>
              </a:rPr>
              <a:pPr/>
              <a:t>28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DB3273C8-A9A0-D440-96F0-5176BF5C0F26}" type="slidenum">
              <a:rPr lang="it-IT" sz="1200">
                <a:solidFill>
                  <a:srgbClr val="000000"/>
                </a:solidFill>
              </a:rPr>
              <a:pPr/>
              <a:t>29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122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8095127-9B78-3242-B7E0-3BE96082D678}" type="slidenum">
              <a:rPr lang="it-IT" sz="1200"/>
              <a:pPr/>
              <a:t>30</a:t>
            </a:fld>
            <a:endParaRPr lang="it-IT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044FB781-43D5-FC40-9734-4F8709A3C0FC}" type="slidenum">
              <a:rPr lang="it-IT" sz="1200">
                <a:solidFill>
                  <a:srgbClr val="000000"/>
                </a:solidFill>
              </a:rPr>
              <a:pPr/>
              <a:t>32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143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5B85E97C-6334-5146-B0C9-A0CEA291333A}" type="slidenum">
              <a:rPr lang="it-IT" sz="1200">
                <a:solidFill>
                  <a:srgbClr val="000000"/>
                </a:solidFill>
              </a:rPr>
              <a:pPr/>
              <a:t>34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163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00A76FEC-686A-6641-97BD-04C462CEC8C8}" type="slidenum">
              <a:rPr lang="it-IT" sz="1200">
                <a:solidFill>
                  <a:srgbClr val="000000"/>
                </a:solidFill>
              </a:rPr>
              <a:pPr/>
              <a:t>35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184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64BF6CBF-0623-6445-860E-837468D4F0FE}" type="slidenum">
              <a:rPr lang="it-IT" sz="1200">
                <a:solidFill>
                  <a:srgbClr val="000000"/>
                </a:solidFill>
              </a:rPr>
              <a:pPr/>
              <a:t>36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204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648B7A7-3453-DF4F-9951-411E2414849B}" type="slidenum">
              <a:rPr lang="it-IT" sz="1200">
                <a:solidFill>
                  <a:srgbClr val="000000"/>
                </a:solidFill>
              </a:rPr>
              <a:pPr/>
              <a:t>37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225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B750CBC-EBFA-1D42-B2D0-14295D12573E}" type="slidenum">
              <a:rPr lang="it-IT" sz="1200">
                <a:solidFill>
                  <a:srgbClr val="000000"/>
                </a:solidFill>
              </a:rPr>
              <a:pPr/>
              <a:t>38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245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E8ACBDBB-32E2-4242-B1AF-97808F00B797}" type="slidenum">
              <a:rPr lang="it-IT" sz="1200">
                <a:solidFill>
                  <a:srgbClr val="000000"/>
                </a:solidFill>
              </a:rPr>
              <a:pPr/>
              <a:t>39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1ACFC235-D7E4-1D41-B911-1C9D5274D843}" type="slidenum">
              <a:rPr lang="it-IT" sz="1200">
                <a:solidFill>
                  <a:srgbClr val="000000"/>
                </a:solidFill>
              </a:rPr>
              <a:pPr/>
              <a:t>40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286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70860DBC-07FE-F84B-B92D-0CF5D0074594}" type="slidenum">
              <a:rPr lang="it-IT" sz="1200">
                <a:solidFill>
                  <a:srgbClr val="000000"/>
                </a:solidFill>
              </a:rPr>
              <a:pPr/>
              <a:t>41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348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62AC59A8-DE33-FC4A-9635-29847422CBD7}" type="slidenum">
              <a:rPr lang="it-IT" sz="1200">
                <a:solidFill>
                  <a:srgbClr val="000000"/>
                </a:solidFill>
              </a:rPr>
              <a:pPr/>
              <a:t>42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307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518B5867-5C44-7844-A3C3-C71D9E66099B}" type="slidenum">
              <a:rPr lang="it-IT" sz="1200">
                <a:solidFill>
                  <a:srgbClr val="000000"/>
                </a:solidFill>
              </a:rPr>
              <a:pPr/>
              <a:t>43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327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28BB92BA-0E3A-3949-92ED-3F6E8B772638}" type="slidenum">
              <a:rPr lang="it-IT" sz="1200">
                <a:solidFill>
                  <a:srgbClr val="000000"/>
                </a:solidFill>
              </a:rPr>
              <a:pPr/>
              <a:t>44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8581B336-2A09-0548-87A2-A628D93CA6BF}" type="slidenum">
              <a:rPr lang="it-IT" sz="1200">
                <a:solidFill>
                  <a:srgbClr val="000000"/>
                </a:solidFill>
              </a:rPr>
              <a:pPr/>
              <a:t>45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471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347" indent="-2855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576" indent="-229918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405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234" indent="-228415" defTabSz="449316"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490020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22805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355591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788377" indent="-228415" defTabSz="4493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3658" algn="l"/>
                <a:tab pos="1828820" algn="l"/>
                <a:tab pos="2742478" algn="l"/>
                <a:tab pos="3657639" algn="l"/>
                <a:tab pos="4571297" algn="l"/>
                <a:tab pos="5486459" algn="l"/>
                <a:tab pos="6400117" algn="l"/>
                <a:tab pos="7313775" algn="l"/>
                <a:tab pos="8228936" algn="l"/>
                <a:tab pos="9142594" algn="l"/>
                <a:tab pos="10057756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F7573-6A89-5246-819B-BCB13A3B58B1}" type="slidenum">
              <a:rPr lang="it-IT" sz="1200">
                <a:solidFill>
                  <a:srgbClr val="000000"/>
                </a:solidFill>
              </a:rPr>
              <a:pPr/>
              <a:t>46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264" y="685329"/>
            <a:ext cx="4571472" cy="3429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>
            <a:lvl1pPr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4225" indent="-301625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8088" indent="-242888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906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73288" indent="-241300" defTabSz="474663"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304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876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448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02088" indent="-241300" defTabSz="474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491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3979" y="4343798"/>
            <a:ext cx="5030043" cy="420760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48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D8B85E-645D-5C46-B766-62C4500E5DEE}" type="slidenum">
              <a:rPr lang="it-IT"/>
              <a:pPr eaLnBrk="1" hangingPunct="1"/>
              <a:t>49</a:t>
            </a:fld>
            <a:endParaRPr lang="it-IT"/>
          </a:p>
        </p:txBody>
      </p:sp>
      <p:sp>
        <p:nvSpPr>
          <p:cNvPr id="716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B7CE71-CF8D-E643-BD86-BAA19B5A93D5}" type="slidenum">
              <a:rPr lang="it-IT" sz="1200"/>
              <a:pPr eaLnBrk="1" hangingPunct="1"/>
              <a:t>50</a:t>
            </a:fld>
            <a:endParaRPr 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4834C-6A83-AB44-8C85-B9FAE2B0CB01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2905125"/>
            <a:ext cx="40386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3962400"/>
            <a:ext cx="40386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24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2250" y="19050"/>
            <a:ext cx="2171700" cy="62293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" y="19050"/>
            <a:ext cx="6362700" cy="6229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36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5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8708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23950" y="12192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57750" y="12192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08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78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87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86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6238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4419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1905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3950" y="1219200"/>
            <a:ext cx="731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10000"/>
            <a:ext cx="4572000" cy="685800"/>
          </a:xfrm>
        </p:spPr>
        <p:txBody>
          <a:bodyPr/>
          <a:lstStyle/>
          <a:p>
            <a:r>
              <a:rPr lang="en-US" dirty="0" err="1" smtClean="0"/>
              <a:t>Corso</a:t>
            </a:r>
            <a:r>
              <a:rPr lang="en-US" dirty="0" smtClean="0"/>
              <a:t> di </a:t>
            </a:r>
            <a:r>
              <a:rPr lang="en-US" dirty="0" err="1" smtClean="0"/>
              <a:t>Psicologia</a:t>
            </a:r>
            <a:r>
              <a:rPr lang="en-US" dirty="0" smtClean="0"/>
              <a:t> </a:t>
            </a:r>
            <a:r>
              <a:rPr lang="en-US" dirty="0" err="1" smtClean="0"/>
              <a:t>Generale</a:t>
            </a:r>
            <a:r>
              <a:rPr lang="en-US" dirty="0" smtClean="0"/>
              <a:t> - </a:t>
            </a:r>
            <a:r>
              <a:rPr lang="en-US" dirty="0" err="1" smtClean="0"/>
              <a:t>Gruppo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77267" y="2590800"/>
            <a:ext cx="4800600" cy="1142999"/>
          </a:xfrm>
        </p:spPr>
        <p:txBody>
          <a:bodyPr/>
          <a:lstStyle/>
          <a:p>
            <a:r>
              <a:rPr lang="it-IT" b="1" dirty="0" smtClean="0"/>
              <a:t>Attenzione </a:t>
            </a:r>
            <a:br>
              <a:rPr lang="it-IT" b="1" dirty="0" smtClean="0"/>
            </a:br>
            <a:r>
              <a:rPr lang="it-IT" b="1" dirty="0" smtClean="0"/>
              <a:t>e coscienza</a:t>
            </a:r>
            <a:endParaRPr lang="it-IT" b="1" dirty="0"/>
          </a:p>
        </p:txBody>
      </p:sp>
      <p:sp>
        <p:nvSpPr>
          <p:cNvPr id="2" name="Rettangolo 1"/>
          <p:cNvSpPr/>
          <p:nvPr/>
        </p:nvSpPr>
        <p:spPr>
          <a:xfrm>
            <a:off x="4267200" y="4724400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dott.ssa </a:t>
            </a:r>
            <a:r>
              <a:rPr lang="it-IT" sz="2200" dirty="0"/>
              <a:t>Francesca Conte</a:t>
            </a:r>
          </a:p>
          <a:p>
            <a:r>
              <a:rPr lang="it-IT" sz="2200" dirty="0" err="1"/>
              <a:t>francesca.conte@unicampania.it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4759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200" dirty="0"/>
              <a:t>C</a:t>
            </a:r>
            <a:r>
              <a:rPr lang="it-IT" sz="2200" dirty="0" smtClean="0"/>
              <a:t>onsiste </a:t>
            </a:r>
            <a:r>
              <a:rPr lang="it-IT" sz="2200" dirty="0"/>
              <a:t>nel richiedere ai </a:t>
            </a:r>
            <a:r>
              <a:rPr lang="it-IT" sz="2200" dirty="0" smtClean="0"/>
              <a:t>soggetti</a:t>
            </a:r>
            <a:r>
              <a:rPr lang="it-IT" sz="2200" dirty="0"/>
              <a:t> di svolgere </a:t>
            </a:r>
            <a:r>
              <a:rPr lang="it-IT" sz="2200" dirty="0" smtClean="0"/>
              <a:t>2 compiti </a:t>
            </a:r>
            <a:r>
              <a:rPr lang="it-IT" sz="2200" dirty="0"/>
              <a:t>simultaneamente: se la prestazione ai due compiti è inferiore a quella che si otterrebbe svolgendo uno solo di essi, significa che i due compiti interferiscono tra loro, e questo implica che essi "competono" per le stesse risorse all'interno del sistema cognitivo. Se al contrario, i due compiti vengono svolti altrettanto bene simultaneamente o separatamente, si deduce che essi fanno affidamento su risorse cognitive differenti, e quindi, presumibilmente, su strutture (o in neuropsicologia </a:t>
            </a:r>
            <a:r>
              <a:rPr lang="it-IT" sz="2200" i="1" dirty="0"/>
              <a:t>aree cerebrali</a:t>
            </a:r>
            <a:r>
              <a:rPr lang="it-IT" sz="2200" dirty="0"/>
              <a:t>) differenti.</a:t>
            </a:r>
          </a:p>
          <a:p>
            <a:pPr>
              <a:lnSpc>
                <a:spcPct val="80000"/>
              </a:lnSpc>
            </a:pPr>
            <a:r>
              <a:rPr lang="it-IT" sz="2200" dirty="0" smtClean="0"/>
              <a:t>Ad es., </a:t>
            </a:r>
            <a:r>
              <a:rPr lang="it-IT" sz="2200" dirty="0"/>
              <a:t>recitare una poesia e guidare una bicicletta sono normalmente </a:t>
            </a:r>
            <a:r>
              <a:rPr lang="it-IT" sz="2200" dirty="0" smtClean="0"/>
              <a:t>attività </a:t>
            </a:r>
            <a:r>
              <a:rPr lang="it-IT" sz="2200" dirty="0"/>
              <a:t>che possono essere svolte altrettanto bene simultaneamente o separatamente, mentre recitare una poesia e scrivere un articolo di giornale sono compiti che interferiscono tra loro, e l'esecuzione simultanea dovrebbe peggiorare la prestazione in almeno uno dei due.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Il paradigma “</a:t>
            </a:r>
            <a:r>
              <a:rPr lang="it-IT" sz="3600" dirty="0" err="1" smtClean="0"/>
              <a:t>dual</a:t>
            </a:r>
            <a:r>
              <a:rPr lang="it-IT" sz="3600" dirty="0" smtClean="0"/>
              <a:t> task” (doppio compito)</a:t>
            </a:r>
            <a:endParaRPr lang="ru-RU" sz="3600" dirty="0"/>
          </a:p>
        </p:txBody>
      </p:sp>
      <p:pic>
        <p:nvPicPr>
          <p:cNvPr id="2" name="Immagine 1" descr="download (4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88614"/>
            <a:ext cx="2819400" cy="18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5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6705600" cy="386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err="1" smtClean="0"/>
              <a:t>L’attenzione</a:t>
            </a:r>
            <a:r>
              <a:rPr lang="en-US" sz="2200" dirty="0" smtClean="0"/>
              <a:t> </a:t>
            </a:r>
            <a:r>
              <a:rPr lang="en-US" sz="2200" dirty="0" err="1" smtClean="0"/>
              <a:t>divisa</a:t>
            </a:r>
            <a:r>
              <a:rPr lang="en-US" sz="2200" dirty="0" smtClean="0"/>
              <a:t> </a:t>
            </a:r>
            <a:r>
              <a:rPr lang="en-US" sz="2200" dirty="0" err="1" smtClean="0"/>
              <a:t>è</a:t>
            </a:r>
            <a:r>
              <a:rPr lang="en-US" sz="2200" dirty="0" smtClean="0"/>
              <a:t> </a:t>
            </a:r>
            <a:r>
              <a:rPr lang="en-US" sz="2200" dirty="0" err="1" smtClean="0"/>
              <a:t>possibile</a:t>
            </a:r>
            <a:r>
              <a:rPr lang="en-US" sz="2200" dirty="0" smtClean="0"/>
              <a:t> </a:t>
            </a:r>
            <a:r>
              <a:rPr lang="en-US" sz="2200" dirty="0" err="1" smtClean="0"/>
              <a:t>quando</a:t>
            </a:r>
            <a:r>
              <a:rPr lang="en-US" sz="2200" dirty="0" smtClean="0"/>
              <a:t> </a:t>
            </a:r>
            <a:r>
              <a:rPr lang="en-US" sz="2200" dirty="0" err="1" smtClean="0"/>
              <a:t>gli</a:t>
            </a:r>
            <a:r>
              <a:rPr lang="en-US" sz="2200" dirty="0" smtClean="0"/>
              <a:t> </a:t>
            </a:r>
            <a:r>
              <a:rPr lang="en-US" sz="2200" dirty="0" err="1" smtClean="0"/>
              <a:t>stimoli</a:t>
            </a:r>
            <a:r>
              <a:rPr lang="en-US" sz="2200" dirty="0" smtClean="0"/>
              <a:t>/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compiti</a:t>
            </a:r>
            <a:r>
              <a:rPr lang="en-US" sz="2200" dirty="0" smtClean="0"/>
              <a:t> </a:t>
            </a:r>
            <a:r>
              <a:rPr lang="en-US" sz="2200" dirty="0" err="1" smtClean="0"/>
              <a:t>richiedono</a:t>
            </a:r>
            <a:r>
              <a:rPr lang="en-US" sz="2200" dirty="0" smtClean="0"/>
              <a:t> </a:t>
            </a:r>
            <a:r>
              <a:rPr lang="en-US" sz="2200" dirty="0" err="1" smtClean="0"/>
              <a:t>l’attivazione</a:t>
            </a:r>
            <a:r>
              <a:rPr lang="en-US" sz="2200" dirty="0" smtClean="0"/>
              <a:t> di </a:t>
            </a:r>
            <a:r>
              <a:rPr lang="en-US" sz="2200" dirty="0" err="1" smtClean="0"/>
              <a:t>processi</a:t>
            </a:r>
            <a:r>
              <a:rPr lang="en-US" sz="2200" dirty="0" smtClean="0"/>
              <a:t> </a:t>
            </a:r>
            <a:r>
              <a:rPr lang="en-US" sz="2200" dirty="0" err="1" smtClean="0"/>
              <a:t>cognitivi</a:t>
            </a:r>
            <a:r>
              <a:rPr lang="en-US" sz="2200" dirty="0" smtClean="0"/>
              <a:t> </a:t>
            </a:r>
            <a:r>
              <a:rPr lang="en-US" sz="2200" dirty="0" err="1" smtClean="0"/>
              <a:t>differenti</a:t>
            </a:r>
            <a:r>
              <a:rPr lang="en-US" sz="2200" dirty="0" smtClean="0"/>
              <a:t>; </a:t>
            </a:r>
            <a:r>
              <a:rPr lang="en-US" sz="2200" dirty="0" err="1" smtClean="0"/>
              <a:t>più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processi</a:t>
            </a:r>
            <a:r>
              <a:rPr lang="en-US" sz="2200" dirty="0" smtClean="0"/>
              <a:t> </a:t>
            </a:r>
            <a:r>
              <a:rPr lang="en-US" sz="2200" dirty="0" err="1" smtClean="0"/>
              <a:t>cognitivi</a:t>
            </a:r>
            <a:r>
              <a:rPr lang="en-US" sz="2200" dirty="0" smtClean="0"/>
              <a:t> </a:t>
            </a:r>
            <a:r>
              <a:rPr lang="en-US" sz="2200" dirty="0" err="1" smtClean="0"/>
              <a:t>sono</a:t>
            </a:r>
            <a:r>
              <a:rPr lang="en-US" sz="2200" dirty="0" smtClean="0"/>
              <a:t> </a:t>
            </a:r>
            <a:r>
              <a:rPr lang="en-US" sz="2200" dirty="0" err="1" smtClean="0"/>
              <a:t>simili</a:t>
            </a:r>
            <a:r>
              <a:rPr lang="en-US" sz="2200" dirty="0" smtClean="0"/>
              <a:t>, </a:t>
            </a:r>
            <a:r>
              <a:rPr lang="en-US" sz="2200" dirty="0" err="1" smtClean="0"/>
              <a:t>più</a:t>
            </a:r>
            <a:r>
              <a:rPr lang="en-US" sz="2200" dirty="0" smtClean="0"/>
              <a:t> </a:t>
            </a:r>
            <a:r>
              <a:rPr lang="en-US" sz="2200" dirty="0" err="1" smtClean="0"/>
              <a:t>interferiranno</a:t>
            </a:r>
            <a:r>
              <a:rPr lang="en-US" sz="2200" dirty="0" smtClean="0"/>
              <a:t> </a:t>
            </a:r>
            <a:r>
              <a:rPr lang="en-US" sz="2200" dirty="0" err="1" smtClean="0"/>
              <a:t>tra</a:t>
            </a:r>
            <a:r>
              <a:rPr lang="en-US" sz="2200" dirty="0" smtClean="0"/>
              <a:t> </a:t>
            </a:r>
            <a:r>
              <a:rPr lang="en-US" sz="2200" dirty="0" err="1" smtClean="0"/>
              <a:t>loro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Ciò</a:t>
            </a:r>
            <a:r>
              <a:rPr lang="en-US" sz="2200" dirty="0" smtClean="0"/>
              <a:t> </a:t>
            </a:r>
            <a:r>
              <a:rPr lang="en-US" sz="2200" dirty="0" err="1" smtClean="0"/>
              <a:t>smentisce</a:t>
            </a:r>
            <a:r>
              <a:rPr lang="en-US" sz="2200" dirty="0" smtClean="0"/>
              <a:t> le </a:t>
            </a:r>
            <a:r>
              <a:rPr lang="en-US" sz="2200" dirty="0" err="1" smtClean="0"/>
              <a:t>teorie</a:t>
            </a:r>
            <a:r>
              <a:rPr lang="en-US" sz="2200" dirty="0" smtClean="0"/>
              <a:t> </a:t>
            </a:r>
            <a:r>
              <a:rPr lang="en-US" sz="2200" dirty="0" err="1" smtClean="0"/>
              <a:t>strutturali</a:t>
            </a:r>
            <a:r>
              <a:rPr lang="en-US" sz="2200" dirty="0" smtClean="0"/>
              <a:t> 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prevedono</a:t>
            </a:r>
            <a:r>
              <a:rPr lang="en-US" sz="2200" dirty="0" smtClean="0"/>
              <a:t> la </a:t>
            </a:r>
            <a:r>
              <a:rPr lang="en-US" sz="2200" dirty="0" err="1" smtClean="0"/>
              <a:t>presenza</a:t>
            </a:r>
            <a:r>
              <a:rPr lang="en-US" sz="2200" dirty="0" smtClean="0"/>
              <a:t> di un </a:t>
            </a:r>
            <a:r>
              <a:rPr lang="en-US" sz="2200" dirty="0" err="1" smtClean="0"/>
              <a:t>unico</a:t>
            </a:r>
            <a:r>
              <a:rPr lang="en-US" sz="2200" dirty="0" smtClean="0"/>
              <a:t> </a:t>
            </a:r>
            <a:r>
              <a:rPr lang="en-US" sz="2200" dirty="0" err="1" smtClean="0"/>
              <a:t>processore</a:t>
            </a:r>
            <a:r>
              <a:rPr lang="en-US" sz="2200" dirty="0" smtClean="0"/>
              <a:t> a </a:t>
            </a:r>
            <a:r>
              <a:rPr lang="en-US" sz="2200" dirty="0" err="1" smtClean="0"/>
              <a:t>capacità</a:t>
            </a:r>
            <a:r>
              <a:rPr lang="en-US" sz="2200" dirty="0" smtClean="0"/>
              <a:t> </a:t>
            </a:r>
            <a:r>
              <a:rPr lang="en-US" sz="2200" dirty="0" err="1" smtClean="0"/>
              <a:t>limitata</a:t>
            </a:r>
            <a:r>
              <a:rPr lang="en-US" sz="2200" dirty="0" smtClean="0"/>
              <a:t> (Broadbent) - </a:t>
            </a:r>
            <a:r>
              <a:rPr lang="it-IT" sz="2200" dirty="0"/>
              <a:t>q</a:t>
            </a:r>
            <a:r>
              <a:rPr lang="it-IT" sz="2200" dirty="0" smtClean="0"/>
              <a:t>uando </a:t>
            </a:r>
            <a:r>
              <a:rPr lang="it-IT" sz="2200" dirty="0"/>
              <a:t>questo processore è impegnato nell'elaborazione dell'informazione per un compito, l'elaborazione per il secondo compito viene sospesa finché la prima non è completata. In questa prospettiva, l'attenzione è vista come un fenomeno tutto-o-</a:t>
            </a:r>
            <a:r>
              <a:rPr lang="it-IT" sz="2200" dirty="0" smtClean="0"/>
              <a:t>nulla, che, in un </a:t>
            </a:r>
            <a:r>
              <a:rPr lang="it-IT" sz="2200" dirty="0" err="1" smtClean="0"/>
              <a:t>dual</a:t>
            </a:r>
            <a:r>
              <a:rPr lang="it-IT" sz="2200" dirty="0" smtClean="0"/>
              <a:t> task, dev’essere spostata continuamente dall’uno all’altro stimolo al fine di seguirli entrambi. </a:t>
            </a:r>
            <a:endParaRPr lang="en-US" sz="22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Attenzione divisa 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056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5562600"/>
            <a:ext cx="5562600" cy="111865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Caratteristiche</a:t>
            </a:r>
            <a:r>
              <a:rPr lang="en-US" sz="2400" dirty="0" smtClean="0"/>
              <a:t> </a:t>
            </a:r>
            <a:r>
              <a:rPr lang="en-US" sz="2400" dirty="0" err="1" smtClean="0"/>
              <a:t>dello</a:t>
            </a:r>
            <a:r>
              <a:rPr lang="en-US" sz="2400" dirty="0" smtClean="0"/>
              <a:t> </a:t>
            </a:r>
            <a:r>
              <a:rPr lang="en-US" sz="2400" dirty="0" err="1" smtClean="0"/>
              <a:t>stimolo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Condizione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fisiologica</a:t>
            </a:r>
            <a:r>
              <a:rPr lang="en-US" sz="2400" dirty="0" smtClean="0"/>
              <a:t> del </a:t>
            </a:r>
            <a:r>
              <a:rPr lang="en-US" sz="2400" dirty="0" err="1" smtClean="0"/>
              <a:t>soggetto</a:t>
            </a:r>
            <a:endParaRPr lang="en-US" sz="24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Attenzione sostenuta (vigilanza)</a:t>
            </a:r>
            <a:endParaRPr lang="ru-RU" sz="4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38200" y="1371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la capacità di sostenere l’attenzione per lunghi periodi di tempo “senza commettere errori” (es. guidare per lunghe distanze, eseguire un’operazione chirurgica, studiare per un esame)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95400" y="4876800"/>
            <a:ext cx="2534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influenzata da:</a:t>
            </a:r>
            <a:endParaRPr lang="it-IT" dirty="0"/>
          </a:p>
        </p:txBody>
      </p:sp>
      <p:pic>
        <p:nvPicPr>
          <p:cNvPr id="4" name="Immagine 3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0"/>
            <a:ext cx="3352800" cy="257674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8600" y="3276600"/>
            <a:ext cx="49117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misura in genere con compiti semplici come il PVT (</a:t>
            </a:r>
            <a:r>
              <a:rPr lang="it-IT" dirty="0" err="1" smtClean="0"/>
              <a:t>Psychomotor</a:t>
            </a:r>
            <a:r>
              <a:rPr lang="it-IT" dirty="0" smtClean="0"/>
              <a:t> </a:t>
            </a:r>
            <a:r>
              <a:rPr lang="it-IT" dirty="0" err="1" smtClean="0"/>
              <a:t>Vigilance</a:t>
            </a:r>
            <a:r>
              <a:rPr lang="it-IT" dirty="0" smtClean="0"/>
              <a:t> Task)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56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Caratteristiche dello stimolo</a:t>
            </a:r>
            <a:endParaRPr lang="ru-RU" sz="4000" dirty="0"/>
          </a:p>
        </p:txBody>
      </p:sp>
      <p:sp>
        <p:nvSpPr>
          <p:cNvPr id="2" name="Rettangolo 1"/>
          <p:cNvSpPr/>
          <p:nvPr/>
        </p:nvSpPr>
        <p:spPr>
          <a:xfrm>
            <a:off x="609600" y="2362200"/>
            <a:ext cx="4572000" cy="21729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dirty="0"/>
              <a:t>Se lo </a:t>
            </a:r>
            <a:r>
              <a:rPr lang="en-US" dirty="0" err="1"/>
              <a:t>stimolo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intenso</a:t>
            </a:r>
            <a:r>
              <a:rPr lang="en-US" dirty="0"/>
              <a:t> e </a:t>
            </a:r>
            <a:r>
              <a:rPr lang="en-US" dirty="0" err="1"/>
              <a:t>muta</a:t>
            </a:r>
            <a:r>
              <a:rPr lang="en-US" dirty="0"/>
              <a:t> </a:t>
            </a:r>
            <a:r>
              <a:rPr lang="en-US" dirty="0" err="1"/>
              <a:t>frequentemente</a:t>
            </a:r>
            <a:r>
              <a:rPr lang="en-US" dirty="0"/>
              <a:t> la </a:t>
            </a:r>
            <a:r>
              <a:rPr lang="en-US" dirty="0" err="1"/>
              <a:t>vigilanza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maggiore</a:t>
            </a:r>
            <a:r>
              <a:rPr lang="en-US" dirty="0"/>
              <a:t> </a:t>
            </a:r>
            <a:endParaRPr lang="en-US" dirty="0" smtClean="0"/>
          </a:p>
          <a:p>
            <a:pPr algn="l">
              <a:lnSpc>
                <a:spcPct val="80000"/>
              </a:lnSpc>
            </a:pPr>
            <a:endParaRPr lang="en-US" dirty="0"/>
          </a:p>
          <a:p>
            <a:pPr algn="l">
              <a:lnSpc>
                <a:spcPct val="80000"/>
              </a:lnSpc>
            </a:pPr>
            <a:r>
              <a:rPr lang="en-US" dirty="0" err="1"/>
              <a:t>Es</a:t>
            </a:r>
            <a:r>
              <a:rPr lang="en-US" dirty="0"/>
              <a:t>. </a:t>
            </a:r>
            <a:r>
              <a:rPr lang="en-US" dirty="0" err="1" smtClean="0"/>
              <a:t>guidare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sportivo</a:t>
            </a:r>
            <a:r>
              <a:rPr lang="en-US" dirty="0"/>
              <a:t> vs. </a:t>
            </a:r>
            <a:r>
              <a:rPr lang="en-US" dirty="0" err="1"/>
              <a:t>monotono</a:t>
            </a:r>
            <a:r>
              <a:rPr lang="en-US" dirty="0"/>
              <a:t>; </a:t>
            </a:r>
            <a:r>
              <a:rPr lang="en-US" dirty="0" err="1"/>
              <a:t>guidare</a:t>
            </a:r>
            <a:r>
              <a:rPr lang="en-US" dirty="0"/>
              <a:t> in </a:t>
            </a:r>
            <a:r>
              <a:rPr lang="en-US" dirty="0" err="1"/>
              <a:t>montagna</a:t>
            </a:r>
            <a:r>
              <a:rPr lang="en-US" dirty="0"/>
              <a:t> vs. in </a:t>
            </a:r>
            <a:r>
              <a:rPr lang="en-US" dirty="0" err="1"/>
              <a:t>autostrada</a:t>
            </a:r>
            <a:endParaRPr lang="en-US" dirty="0"/>
          </a:p>
        </p:txBody>
      </p:sp>
      <p:pic>
        <p:nvPicPr>
          <p:cNvPr id="3" name="Immagine 2" descr="download (4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91000"/>
            <a:ext cx="3505200" cy="2311400"/>
          </a:xfrm>
          <a:prstGeom prst="rect">
            <a:avLst/>
          </a:prstGeom>
        </p:spPr>
      </p:pic>
      <p:pic>
        <p:nvPicPr>
          <p:cNvPr id="4" name="Immagine 3" descr="download (3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536244" cy="23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6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" y="19050"/>
            <a:ext cx="9086850" cy="457200"/>
          </a:xfrm>
        </p:spPr>
        <p:txBody>
          <a:bodyPr/>
          <a:lstStyle/>
          <a:p>
            <a:r>
              <a:rPr lang="it-IT" sz="3600" dirty="0" smtClean="0"/>
              <a:t>Condizione fisiologica (livello di attivazione)</a:t>
            </a:r>
            <a:endParaRPr lang="ru-RU" sz="3600" dirty="0"/>
          </a:p>
        </p:txBody>
      </p:sp>
      <p:sp>
        <p:nvSpPr>
          <p:cNvPr id="2" name="Rettangolo 1"/>
          <p:cNvSpPr/>
          <p:nvPr/>
        </p:nvSpPr>
        <p:spPr>
          <a:xfrm>
            <a:off x="609600" y="2362200"/>
            <a:ext cx="4572000" cy="21729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dirty="0"/>
              <a:t>Se </a:t>
            </a:r>
            <a:r>
              <a:rPr lang="en-US" dirty="0" err="1" smtClean="0"/>
              <a:t>l’arousal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molto basso (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/>
              <a:t>s</a:t>
            </a:r>
            <a:r>
              <a:rPr lang="en-US" dirty="0" err="1" smtClean="0"/>
              <a:t>oggetto</a:t>
            </a:r>
            <a:r>
              <a:rPr lang="en-US" dirty="0" smtClean="0"/>
              <a:t> </a:t>
            </a:r>
            <a:r>
              <a:rPr lang="en-US" dirty="0" err="1" smtClean="0"/>
              <a:t>sedato</a:t>
            </a:r>
            <a:r>
              <a:rPr lang="en-US" dirty="0" smtClean="0"/>
              <a:t>, sotto </a:t>
            </a:r>
            <a:r>
              <a:rPr lang="en-US" dirty="0" err="1" smtClean="0"/>
              <a:t>effetto</a:t>
            </a:r>
            <a:r>
              <a:rPr lang="en-US" dirty="0" smtClean="0"/>
              <a:t> di </a:t>
            </a:r>
            <a:r>
              <a:rPr lang="en-US" dirty="0" err="1" smtClean="0"/>
              <a:t>alcoolici</a:t>
            </a:r>
            <a:r>
              <a:rPr lang="en-US" dirty="0" smtClean="0"/>
              <a:t>) la </a:t>
            </a:r>
            <a:r>
              <a:rPr lang="en-US" dirty="0" err="1" smtClean="0"/>
              <a:t>prestazione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endParaRPr lang="en-US" dirty="0" smtClean="0"/>
          </a:p>
          <a:p>
            <a:pPr algn="l">
              <a:lnSpc>
                <a:spcPct val="80000"/>
              </a:lnSpc>
            </a:pPr>
            <a:endParaRPr lang="en-US" dirty="0"/>
          </a:p>
          <a:p>
            <a:pPr algn="l">
              <a:lnSpc>
                <a:spcPct val="80000"/>
              </a:lnSpc>
            </a:pPr>
            <a:r>
              <a:rPr lang="en-US" dirty="0" smtClean="0"/>
              <a:t>Se </a:t>
            </a:r>
            <a:r>
              <a:rPr lang="en-US" dirty="0" err="1" smtClean="0"/>
              <a:t>l’arousal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molto </a:t>
            </a:r>
            <a:r>
              <a:rPr lang="en-US" dirty="0" err="1" smtClean="0"/>
              <a:t>elevato</a:t>
            </a:r>
            <a:r>
              <a:rPr lang="en-US" dirty="0" smtClean="0"/>
              <a:t> (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/>
              <a:t>t</a:t>
            </a:r>
            <a:r>
              <a:rPr lang="en-US" dirty="0" err="1" smtClean="0"/>
              <a:t>roppi</a:t>
            </a:r>
            <a:r>
              <a:rPr lang="en-US" dirty="0" smtClean="0"/>
              <a:t> </a:t>
            </a:r>
            <a:r>
              <a:rPr lang="en-US" dirty="0" err="1" smtClean="0"/>
              <a:t>caffè</a:t>
            </a:r>
            <a:r>
              <a:rPr lang="en-US" dirty="0" smtClean="0"/>
              <a:t>, </a:t>
            </a:r>
            <a:r>
              <a:rPr lang="en-US" dirty="0" err="1" smtClean="0"/>
              <a:t>ansia</a:t>
            </a:r>
            <a:r>
              <a:rPr lang="en-US" dirty="0" smtClean="0"/>
              <a:t> per un </a:t>
            </a:r>
            <a:r>
              <a:rPr lang="en-US" dirty="0" err="1" smtClean="0"/>
              <a:t>esame</a:t>
            </a:r>
            <a:r>
              <a:rPr lang="en-US" dirty="0" smtClean="0"/>
              <a:t>) la </a:t>
            </a:r>
            <a:r>
              <a:rPr lang="en-US" dirty="0" err="1" smtClean="0"/>
              <a:t>prestazione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endParaRPr lang="en-US" dirty="0"/>
          </a:p>
        </p:txBody>
      </p:sp>
      <p:pic>
        <p:nvPicPr>
          <p:cNvPr id="5" name="Immagine 4" descr="download (5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941211"/>
            <a:ext cx="3683000" cy="2209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048000"/>
            <a:ext cx="252211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Legge di </a:t>
            </a:r>
            <a:r>
              <a:rPr lang="it-IT" sz="4000" dirty="0" err="1" smtClean="0"/>
              <a:t>Yerkes</a:t>
            </a:r>
            <a:r>
              <a:rPr lang="it-IT" sz="4000" dirty="0" smtClean="0"/>
              <a:t> e </a:t>
            </a:r>
            <a:r>
              <a:rPr lang="it-IT" sz="4000" dirty="0" err="1" smtClean="0"/>
              <a:t>Dobson</a:t>
            </a:r>
            <a:r>
              <a:rPr lang="it-IT" sz="4000" dirty="0" smtClean="0"/>
              <a:t> (1908)</a:t>
            </a:r>
            <a:endParaRPr lang="ru-RU" sz="4000" dirty="0"/>
          </a:p>
        </p:txBody>
      </p:sp>
      <p:pic>
        <p:nvPicPr>
          <p:cNvPr id="2" name="Immagine 1" descr="cristiana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727319" cy="50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7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4079875"/>
            <a:ext cx="6705600" cy="1406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arousal </a:t>
            </a:r>
            <a:r>
              <a:rPr lang="en-US" sz="2200" i="1" dirty="0" err="1" smtClean="0"/>
              <a:t>tonico</a:t>
            </a:r>
            <a:r>
              <a:rPr lang="en-US" sz="2200" dirty="0" smtClean="0"/>
              <a:t>: </a:t>
            </a:r>
            <a:r>
              <a:rPr lang="en-US" sz="2200" dirty="0" err="1" smtClean="0"/>
              <a:t>fluttuazione</a:t>
            </a:r>
            <a:r>
              <a:rPr lang="en-US" sz="2200" dirty="0" smtClean="0"/>
              <a:t> </a:t>
            </a:r>
            <a:r>
              <a:rPr lang="en-US" sz="2200" dirty="0" err="1" smtClean="0"/>
              <a:t>diurna</a:t>
            </a:r>
            <a:r>
              <a:rPr lang="en-US" sz="2200" dirty="0" smtClean="0"/>
              <a:t> </a:t>
            </a:r>
            <a:r>
              <a:rPr lang="en-US" sz="2200" dirty="0" err="1" smtClean="0"/>
              <a:t>nel</a:t>
            </a:r>
            <a:r>
              <a:rPr lang="en-US" sz="2200" dirty="0" smtClean="0"/>
              <a:t> </a:t>
            </a:r>
            <a:r>
              <a:rPr lang="en-US" sz="2200" dirty="0" err="1" smtClean="0"/>
              <a:t>livello</a:t>
            </a:r>
            <a:r>
              <a:rPr lang="en-US" sz="2200" dirty="0" smtClean="0"/>
              <a:t> di </a:t>
            </a:r>
            <a:r>
              <a:rPr lang="en-US" sz="2200" dirty="0" err="1" smtClean="0"/>
              <a:t>veglia</a:t>
            </a:r>
            <a:r>
              <a:rPr lang="en-US" sz="2200" dirty="0" smtClean="0"/>
              <a:t> e performance 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a</a:t>
            </a:r>
            <a:r>
              <a:rPr lang="en-US" sz="2200" dirty="0" smtClean="0"/>
              <a:t>rousal </a:t>
            </a:r>
            <a:r>
              <a:rPr lang="en-US" sz="2200" i="1" dirty="0" err="1" smtClean="0"/>
              <a:t>fasico</a:t>
            </a:r>
            <a:r>
              <a:rPr lang="en-US" sz="2200" dirty="0" smtClean="0"/>
              <a:t>: </a:t>
            </a:r>
            <a:r>
              <a:rPr lang="en-US" sz="2200" dirty="0" err="1" smtClean="0"/>
              <a:t>incremento</a:t>
            </a:r>
            <a:r>
              <a:rPr lang="en-US" sz="2200" dirty="0" smtClean="0"/>
              <a:t> </a:t>
            </a:r>
            <a:r>
              <a:rPr lang="en-US" sz="2200" dirty="0" err="1" smtClean="0"/>
              <a:t>rapido</a:t>
            </a:r>
            <a:r>
              <a:rPr lang="en-US" sz="2200" dirty="0" smtClean="0"/>
              <a:t> </a:t>
            </a:r>
            <a:r>
              <a:rPr lang="en-US" sz="2200" dirty="0" err="1" smtClean="0"/>
              <a:t>dell’attivazione</a:t>
            </a:r>
            <a:r>
              <a:rPr lang="en-US" sz="2200" dirty="0" smtClean="0"/>
              <a:t> in </a:t>
            </a:r>
            <a:r>
              <a:rPr lang="en-US" sz="2200" dirty="0" err="1" smtClean="0"/>
              <a:t>seguito</a:t>
            </a:r>
            <a:r>
              <a:rPr lang="en-US" sz="2200" dirty="0" smtClean="0"/>
              <a:t> </a:t>
            </a:r>
            <a:r>
              <a:rPr lang="en-US" sz="2200" dirty="0" err="1" smtClean="0"/>
              <a:t>alla</a:t>
            </a:r>
            <a:r>
              <a:rPr lang="en-US" sz="2200" dirty="0" smtClean="0"/>
              <a:t> </a:t>
            </a:r>
            <a:r>
              <a:rPr lang="en-US" sz="2200" dirty="0" err="1" smtClean="0"/>
              <a:t>detezione</a:t>
            </a:r>
            <a:r>
              <a:rPr lang="en-US" sz="2200" dirty="0" smtClean="0"/>
              <a:t> di un </a:t>
            </a:r>
            <a:r>
              <a:rPr lang="en-US" sz="2200" dirty="0" err="1" smtClean="0"/>
              <a:t>segnale</a:t>
            </a:r>
            <a:r>
              <a:rPr lang="en-US" sz="2200" dirty="0" smtClean="0"/>
              <a:t>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richiede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risposta</a:t>
            </a:r>
            <a:endParaRPr lang="en-US" sz="22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Teoria dell’</a:t>
            </a:r>
            <a:r>
              <a:rPr lang="it-IT" sz="4000" dirty="0" err="1" smtClean="0"/>
              <a:t>arousal</a:t>
            </a:r>
            <a:endParaRPr lang="ru-RU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7000" y="62484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r>
              <a:rPr lang="it-IT" sz="1600" dirty="0" smtClean="0">
                <a:latin typeface="Arial" charset="0"/>
                <a:cs typeface="Arial" charset="0"/>
              </a:rPr>
              <a:t>Schmidt et al., 2007, </a:t>
            </a:r>
            <a:r>
              <a:rPr lang="it-IT" sz="1600" dirty="0" err="1" smtClean="0">
                <a:latin typeface="Arial" charset="0"/>
                <a:cs typeface="Arial" charset="0"/>
              </a:rPr>
              <a:t>Cogn</a:t>
            </a:r>
            <a:r>
              <a:rPr lang="it-IT" sz="1600" dirty="0" smtClean="0">
                <a:latin typeface="Arial" charset="0"/>
                <a:cs typeface="Arial" charset="0"/>
              </a:rPr>
              <a:t>. </a:t>
            </a:r>
            <a:r>
              <a:rPr lang="it-IT" sz="1600" dirty="0" err="1" smtClean="0">
                <a:latin typeface="Arial" charset="0"/>
                <a:cs typeface="Arial" charset="0"/>
              </a:rPr>
              <a:t>Neuropsychol</a:t>
            </a:r>
            <a:r>
              <a:rPr lang="it-IT" sz="1600" dirty="0" smtClean="0">
                <a:latin typeface="Arial" charset="0"/>
                <a:cs typeface="Arial" charset="0"/>
              </a:rPr>
              <a:t>., 2007, 24, 755-789 </a:t>
            </a:r>
            <a:endParaRPr lang="it-IT" sz="2400" dirty="0">
              <a:latin typeface="Arial" charset="0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2400" y="9144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dirty="0" smtClean="0"/>
              <a:t>Il livello </a:t>
            </a:r>
            <a:r>
              <a:rPr lang="it-IT" dirty="0"/>
              <a:t>di attivazione </a:t>
            </a:r>
            <a:r>
              <a:rPr lang="it-IT" dirty="0" smtClean="0"/>
              <a:t>(</a:t>
            </a:r>
            <a:r>
              <a:rPr lang="it-IT" dirty="0" err="1" smtClean="0"/>
              <a:t>arousal</a:t>
            </a:r>
            <a:r>
              <a:rPr lang="it-IT" dirty="0" smtClean="0"/>
              <a:t>) di un individuo varia </a:t>
            </a:r>
            <a:r>
              <a:rPr lang="it-IT" dirty="0"/>
              <a:t>lungo un continuum che </a:t>
            </a:r>
            <a:r>
              <a:rPr lang="it-IT" dirty="0" smtClean="0"/>
              <a:t>in condizioni fisiologiche (non patologiche) va </a:t>
            </a:r>
            <a:r>
              <a:rPr lang="it-IT" dirty="0"/>
              <a:t>dal </a:t>
            </a:r>
            <a:r>
              <a:rPr lang="it-IT" dirty="0" smtClean="0"/>
              <a:t>sonno</a:t>
            </a:r>
            <a:r>
              <a:rPr lang="it-IT" dirty="0"/>
              <a:t> all'eccitazione diffusa. Il livello di attivazione psicofisiologica è </a:t>
            </a:r>
            <a:r>
              <a:rPr lang="it-IT" dirty="0" smtClean="0"/>
              <a:t>un </a:t>
            </a:r>
            <a:r>
              <a:rPr lang="it-IT" dirty="0"/>
              <a:t>fattore importante nella determinazione dell'efficienza di un soggetto in prestazioni o compiti.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914400" y="3124200"/>
            <a:ext cx="7391400" cy="695575"/>
          </a:xfrm>
          <a:prstGeom prst="rect">
            <a:avLst/>
          </a:prstGeom>
          <a:ln w="38100" cmpd="sng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arousal</a:t>
            </a:r>
            <a:r>
              <a:rPr lang="en-US" dirty="0"/>
              <a:t>: </a:t>
            </a:r>
            <a:r>
              <a:rPr lang="en-US" dirty="0" err="1"/>
              <a:t>uno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fisiologico</a:t>
            </a:r>
            <a:r>
              <a:rPr lang="en-US" dirty="0"/>
              <a:t> e </a:t>
            </a:r>
            <a:r>
              <a:rPr lang="en-US" dirty="0" err="1"/>
              <a:t>mentale</a:t>
            </a:r>
            <a:r>
              <a:rPr lang="en-US" dirty="0"/>
              <a:t> di </a:t>
            </a:r>
            <a:r>
              <a:rPr lang="en-US" dirty="0" err="1"/>
              <a:t>attivazione</a:t>
            </a:r>
            <a:r>
              <a:rPr lang="en-US" dirty="0"/>
              <a:t>, “</a:t>
            </a:r>
            <a:r>
              <a:rPr lang="en-US" dirty="0" err="1"/>
              <a:t>prontezza</a:t>
            </a:r>
            <a:r>
              <a:rPr lang="en-US" dirty="0"/>
              <a:t> di </a:t>
            </a:r>
            <a:r>
              <a:rPr lang="en-US" dirty="0" err="1"/>
              <a:t>risposta</a:t>
            </a:r>
            <a:r>
              <a:rPr lang="en-US" dirty="0"/>
              <a:t>” (alertness)</a:t>
            </a:r>
          </a:p>
        </p:txBody>
      </p:sp>
    </p:spTree>
    <p:extLst>
      <p:ext uri="{BB962C8B-B14F-4D97-AF65-F5344CB8AC3E}">
        <p14:creationId xmlns:p14="http://schemas.microsoft.com/office/powerpoint/2010/main" val="16363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2819400"/>
            <a:ext cx="6705600" cy="3006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"/>
                <a:cs typeface="Arial"/>
              </a:rPr>
              <a:t>L’arousal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è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uno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stato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dell’organismo</a:t>
            </a:r>
            <a:r>
              <a:rPr lang="en-US" sz="2800" dirty="0" smtClean="0">
                <a:latin typeface="Arial"/>
                <a:cs typeface="Arial"/>
              </a:rPr>
              <a:t>/</a:t>
            </a:r>
            <a:r>
              <a:rPr lang="en-US" sz="2800" dirty="0" err="1" smtClean="0">
                <a:latin typeface="Arial"/>
                <a:cs typeface="Arial"/>
              </a:rPr>
              <a:t>mente</a:t>
            </a:r>
            <a:r>
              <a:rPr lang="en-US" sz="2800" dirty="0" smtClean="0">
                <a:latin typeface="Arial"/>
                <a:cs typeface="Arial"/>
              </a:rPr>
              <a:t>; la </a:t>
            </a:r>
            <a:r>
              <a:rPr lang="en-US" sz="2800" dirty="0" err="1" smtClean="0">
                <a:latin typeface="Arial"/>
                <a:cs typeface="Arial"/>
              </a:rPr>
              <a:t>vigilanza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è</a:t>
            </a:r>
            <a:r>
              <a:rPr lang="en-US" sz="2800" dirty="0" smtClean="0">
                <a:latin typeface="Arial"/>
                <a:cs typeface="Arial"/>
              </a:rPr>
              <a:t> un </a:t>
            </a:r>
            <a:r>
              <a:rPr lang="en-US" sz="2800" b="1" dirty="0" err="1" smtClean="0">
                <a:latin typeface="Arial"/>
                <a:cs typeface="Arial"/>
              </a:rPr>
              <a:t>processo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cognitivo</a:t>
            </a: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/>
                <a:cs typeface="Arial"/>
              </a:rPr>
              <a:t>Un </a:t>
            </a:r>
            <a:r>
              <a:rPr lang="en-US" sz="2800" dirty="0" err="1" smtClean="0">
                <a:latin typeface="Arial"/>
                <a:cs typeface="Arial"/>
              </a:rPr>
              <a:t>livello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adeguato</a:t>
            </a:r>
            <a:r>
              <a:rPr lang="en-US" sz="2800" dirty="0" smtClean="0">
                <a:latin typeface="Arial"/>
                <a:cs typeface="Arial"/>
              </a:rPr>
              <a:t> di arousal </a:t>
            </a:r>
            <a:r>
              <a:rPr lang="en-US" sz="2800" dirty="0" err="1" smtClean="0">
                <a:latin typeface="Arial"/>
                <a:cs typeface="Arial"/>
              </a:rPr>
              <a:t>è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condizione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necessaria</a:t>
            </a:r>
            <a:r>
              <a:rPr lang="en-US" sz="2800" dirty="0" smtClean="0">
                <a:latin typeface="Arial"/>
                <a:cs typeface="Arial"/>
              </a:rPr>
              <a:t> per la </a:t>
            </a:r>
            <a:r>
              <a:rPr lang="en-US" sz="2800" dirty="0" err="1" smtClean="0">
                <a:latin typeface="Arial"/>
                <a:cs typeface="Arial"/>
              </a:rPr>
              <a:t>vigilanza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Arousal</a:t>
            </a:r>
            <a:r>
              <a:rPr lang="it-IT" sz="4000" dirty="0" smtClean="0"/>
              <a:t> vs. vigilanza</a:t>
            </a:r>
            <a:endParaRPr lang="ru-RU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7000" y="62484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r>
              <a:rPr lang="it-IT" sz="1600" dirty="0" smtClean="0">
                <a:latin typeface="Arial" charset="0"/>
                <a:cs typeface="Arial" charset="0"/>
              </a:rPr>
              <a:t>Schmidt et al., 2007, </a:t>
            </a:r>
            <a:r>
              <a:rPr lang="it-IT" sz="1600" dirty="0" err="1" smtClean="0">
                <a:latin typeface="Arial" charset="0"/>
                <a:cs typeface="Arial" charset="0"/>
              </a:rPr>
              <a:t>Cogn</a:t>
            </a:r>
            <a:r>
              <a:rPr lang="it-IT" sz="1600" dirty="0" smtClean="0">
                <a:latin typeface="Arial" charset="0"/>
                <a:cs typeface="Arial" charset="0"/>
              </a:rPr>
              <a:t>. </a:t>
            </a:r>
            <a:r>
              <a:rPr lang="it-IT" sz="1600" dirty="0" err="1" smtClean="0">
                <a:latin typeface="Arial" charset="0"/>
                <a:cs typeface="Arial" charset="0"/>
              </a:rPr>
              <a:t>Neuropsychol</a:t>
            </a:r>
            <a:r>
              <a:rPr lang="it-IT" sz="1600" dirty="0" smtClean="0">
                <a:latin typeface="Arial" charset="0"/>
                <a:cs typeface="Arial" charset="0"/>
              </a:rPr>
              <a:t>., 2007, 24, 755-789 </a:t>
            </a:r>
            <a:endParaRPr lang="it-IT" sz="2400" dirty="0">
              <a:latin typeface="Arial" charset="0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43000" y="1676400"/>
            <a:ext cx="7086600" cy="79611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N.B. </a:t>
            </a:r>
            <a:r>
              <a:rPr lang="en-US" sz="2800" dirty="0" err="1" smtClean="0"/>
              <a:t>L’arousal</a:t>
            </a:r>
            <a:r>
              <a:rPr lang="en-US" sz="2800" dirty="0" smtClean="0"/>
              <a:t> </a:t>
            </a:r>
            <a:r>
              <a:rPr lang="en-US" sz="2800" dirty="0"/>
              <a:t>non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confuso</a:t>
            </a:r>
            <a:r>
              <a:rPr lang="en-US" sz="2800" dirty="0"/>
              <a:t> con la </a:t>
            </a:r>
            <a:r>
              <a:rPr lang="en-US" sz="2800" dirty="0" err="1"/>
              <a:t>vigilanza</a:t>
            </a:r>
            <a:r>
              <a:rPr lang="en-US" sz="2800" dirty="0"/>
              <a:t>/</a:t>
            </a:r>
            <a:r>
              <a:rPr lang="en-US" sz="2800" dirty="0" err="1"/>
              <a:t>attenzione</a:t>
            </a:r>
            <a:r>
              <a:rPr lang="en-US" sz="2800" dirty="0"/>
              <a:t> </a:t>
            </a:r>
            <a:r>
              <a:rPr lang="en-US" sz="2800" dirty="0" err="1" smtClean="0"/>
              <a:t>sostenuta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63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Aspetti e processi dell’attenzione</a:t>
            </a:r>
            <a:endParaRPr lang="ru-RU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24200" y="51816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r>
              <a:rPr lang="it-IT" sz="1600" dirty="0" smtClean="0">
                <a:latin typeface="Arial" charset="0"/>
                <a:cs typeface="Arial" charset="0"/>
              </a:rPr>
              <a:t>Schmidt et al., 2007, </a:t>
            </a:r>
            <a:r>
              <a:rPr lang="it-IT" sz="1600" dirty="0" err="1" smtClean="0">
                <a:latin typeface="Arial" charset="0"/>
                <a:cs typeface="Arial" charset="0"/>
              </a:rPr>
              <a:t>Cogn</a:t>
            </a:r>
            <a:r>
              <a:rPr lang="it-IT" sz="1600" dirty="0" smtClean="0">
                <a:latin typeface="Arial" charset="0"/>
                <a:cs typeface="Arial" charset="0"/>
              </a:rPr>
              <a:t>. </a:t>
            </a:r>
            <a:r>
              <a:rPr lang="it-IT" sz="1600" dirty="0" err="1" smtClean="0">
                <a:latin typeface="Arial" charset="0"/>
                <a:cs typeface="Arial" charset="0"/>
              </a:rPr>
              <a:t>Neuropsychol</a:t>
            </a:r>
            <a:r>
              <a:rPr lang="it-IT" sz="1600" dirty="0" smtClean="0">
                <a:latin typeface="Arial" charset="0"/>
                <a:cs typeface="Arial" charset="0"/>
              </a:rPr>
              <a:t>., 2007, 24, 755-789 </a:t>
            </a:r>
            <a:endParaRPr lang="it-IT" sz="2400" dirty="0">
              <a:latin typeface="Arial" charset="0"/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25421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09800" y="1600200"/>
            <a:ext cx="143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processo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14800" y="1600200"/>
            <a:ext cx="143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processo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91200" y="1600200"/>
            <a:ext cx="143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processo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2084" y="1600200"/>
            <a:ext cx="85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stato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72400" y="1600200"/>
            <a:ext cx="85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stato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Basi neuro-anatomiche</a:t>
            </a:r>
            <a:endParaRPr lang="ru-RU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7000" y="62484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r>
              <a:rPr lang="it-IT" sz="1600" dirty="0" smtClean="0">
                <a:latin typeface="Arial" charset="0"/>
                <a:cs typeface="Arial" charset="0"/>
              </a:rPr>
              <a:t>Schmidt et al., 2007, </a:t>
            </a:r>
            <a:r>
              <a:rPr lang="it-IT" sz="1600" dirty="0" err="1" smtClean="0">
                <a:latin typeface="Arial" charset="0"/>
                <a:cs typeface="Arial" charset="0"/>
              </a:rPr>
              <a:t>Cogn</a:t>
            </a:r>
            <a:r>
              <a:rPr lang="it-IT" sz="1600" dirty="0" smtClean="0">
                <a:latin typeface="Arial" charset="0"/>
                <a:cs typeface="Arial" charset="0"/>
              </a:rPr>
              <a:t>. </a:t>
            </a:r>
            <a:r>
              <a:rPr lang="it-IT" sz="1600" dirty="0" err="1" smtClean="0">
                <a:latin typeface="Arial" charset="0"/>
                <a:cs typeface="Arial" charset="0"/>
              </a:rPr>
              <a:t>Neuropsychol</a:t>
            </a:r>
            <a:r>
              <a:rPr lang="it-IT" sz="1600" dirty="0" smtClean="0">
                <a:latin typeface="Arial" charset="0"/>
                <a:cs typeface="Arial" charset="0"/>
              </a:rPr>
              <a:t>., 2007, 24, 755-789 </a:t>
            </a:r>
            <a:endParaRPr lang="it-IT" sz="2400" dirty="0">
              <a:latin typeface="Arial" charset="0"/>
              <a:cs typeface="Arial" charset="0"/>
            </a:endParaRPr>
          </a:p>
        </p:txBody>
      </p:sp>
      <p:pic>
        <p:nvPicPr>
          <p:cNvPr id="2" name="Immagine 1" descr="encefa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772399" cy="60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1"/>
            <a:ext cx="67056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Attenzione</a:t>
            </a:r>
            <a:r>
              <a:rPr lang="en-US" sz="2800" dirty="0" smtClean="0">
                <a:latin typeface="Arial"/>
                <a:cs typeface="Arial"/>
              </a:rPr>
              <a:t>: </a:t>
            </a:r>
            <a:r>
              <a:rPr lang="en-US" sz="2800" dirty="0" err="1" smtClean="0">
                <a:latin typeface="Arial"/>
                <a:cs typeface="Arial"/>
              </a:rPr>
              <a:t>processo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mentale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attraverso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il</a:t>
            </a:r>
            <a:r>
              <a:rPr lang="en-US" sz="2800" dirty="0" smtClean="0">
                <a:latin typeface="Arial"/>
                <a:cs typeface="Arial"/>
              </a:rPr>
              <a:t> quale </a:t>
            </a:r>
            <a:r>
              <a:rPr lang="en-US" sz="2800" dirty="0" err="1" smtClean="0">
                <a:latin typeface="Arial"/>
                <a:cs typeface="Arial"/>
              </a:rPr>
              <a:t>filtriamo</a:t>
            </a:r>
            <a:r>
              <a:rPr lang="en-US" sz="2800" dirty="0" smtClean="0">
                <a:latin typeface="Arial"/>
                <a:cs typeface="Arial"/>
              </a:rPr>
              <a:t> le </a:t>
            </a:r>
            <a:r>
              <a:rPr lang="en-US" sz="2800" dirty="0" err="1" smtClean="0">
                <a:latin typeface="Arial"/>
                <a:cs typeface="Arial"/>
              </a:rPr>
              <a:t>informazioni</a:t>
            </a:r>
            <a:r>
              <a:rPr lang="en-US" sz="2800" dirty="0" smtClean="0">
                <a:latin typeface="Arial"/>
                <a:cs typeface="Arial"/>
              </a:rPr>
              <a:t> in </a:t>
            </a:r>
            <a:r>
              <a:rPr lang="en-US" sz="2800" dirty="0" err="1" smtClean="0">
                <a:latin typeface="Arial"/>
                <a:cs typeface="Arial"/>
              </a:rPr>
              <a:t>entrata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permettendo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un’elaborazione</a:t>
            </a:r>
            <a:r>
              <a:rPr lang="en-US" sz="2800" dirty="0" smtClean="0">
                <a:latin typeface="Arial"/>
                <a:cs typeface="Arial"/>
              </a:rPr>
              <a:t> a </a:t>
            </a:r>
            <a:r>
              <a:rPr lang="en-US" sz="2800" dirty="0" err="1" smtClean="0">
                <a:latin typeface="Arial"/>
                <a:cs typeface="Arial"/>
              </a:rPr>
              <a:t>talune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ed</a:t>
            </a:r>
            <a:r>
              <a:rPr lang="en-US" sz="2800" dirty="0" smtClean="0">
                <a:latin typeface="Arial"/>
                <a:cs typeface="Arial"/>
              </a:rPr>
              <a:t>  </a:t>
            </a:r>
            <a:r>
              <a:rPr lang="en-US" sz="2800" dirty="0" err="1" smtClean="0">
                <a:latin typeface="Arial"/>
                <a:cs typeface="Arial"/>
              </a:rPr>
              <a:t>escludendo</a:t>
            </a:r>
            <a:r>
              <a:rPr lang="en-US" sz="2800" dirty="0" smtClean="0">
                <a:latin typeface="Arial"/>
                <a:cs typeface="Arial"/>
              </a:rPr>
              <a:t> le </a:t>
            </a:r>
            <a:r>
              <a:rPr lang="en-US" sz="2800" dirty="0" err="1" smtClean="0">
                <a:latin typeface="Arial"/>
                <a:cs typeface="Arial"/>
              </a:rPr>
              <a:t>altre</a:t>
            </a: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/>
                <a:cs typeface="Arial"/>
              </a:rPr>
              <a:t>Il </a:t>
            </a:r>
            <a:r>
              <a:rPr lang="en-US" sz="2800" dirty="0" err="1" smtClean="0">
                <a:latin typeface="Arial"/>
                <a:cs typeface="Arial"/>
              </a:rPr>
              <a:t>processo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attentivo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può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esere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i="1" dirty="0" err="1" smtClean="0">
                <a:latin typeface="Arial"/>
                <a:cs typeface="Arial"/>
              </a:rPr>
              <a:t>diretto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i="1" dirty="0" err="1" smtClean="0">
                <a:latin typeface="Arial"/>
                <a:cs typeface="Arial"/>
              </a:rPr>
              <a:t>volontariamente</a:t>
            </a:r>
            <a:r>
              <a:rPr lang="en-US" sz="2800" dirty="0" smtClean="0">
                <a:latin typeface="Arial"/>
                <a:cs typeface="Arial"/>
              </a:rPr>
              <a:t> o </a:t>
            </a:r>
            <a:r>
              <a:rPr lang="en-US" sz="2800" i="1" dirty="0" err="1" smtClean="0">
                <a:latin typeface="Arial"/>
                <a:cs typeface="Arial"/>
              </a:rPr>
              <a:t>attivato</a:t>
            </a:r>
            <a:r>
              <a:rPr lang="en-US" sz="2800" i="1" dirty="0" smtClean="0">
                <a:latin typeface="Arial"/>
                <a:cs typeface="Arial"/>
              </a:rPr>
              <a:t> in </a:t>
            </a:r>
            <a:r>
              <a:rPr lang="en-US" sz="2800" i="1" dirty="0" err="1" smtClean="0">
                <a:latin typeface="Arial"/>
                <a:cs typeface="Arial"/>
              </a:rPr>
              <a:t>maniera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i="1" dirty="0" err="1" smtClean="0">
                <a:latin typeface="Arial"/>
                <a:cs typeface="Arial"/>
              </a:rPr>
              <a:t>automatica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dallo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stimolo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Definizione</a:t>
            </a:r>
            <a:endParaRPr lang="ru-RU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24000" y="4800600"/>
            <a:ext cx="682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un processo fondamentale senza il quale, dal momento che la nostra capacità di elaborazione è limitata, saremmo sommersi </a:t>
            </a:r>
            <a:r>
              <a:rPr lang="it-IT" dirty="0"/>
              <a:t>d</a:t>
            </a:r>
            <a:r>
              <a:rPr lang="it-IT" dirty="0" smtClean="0"/>
              <a:t>alla marea di stimoli che arrivano al cervello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95400"/>
            <a:ext cx="67056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err="1" smtClean="0"/>
              <a:t>É</a:t>
            </a:r>
            <a:r>
              <a:rPr lang="en-US" sz="2200" dirty="0" smtClean="0"/>
              <a:t> la </a:t>
            </a:r>
            <a:r>
              <a:rPr lang="en-US" sz="2200" dirty="0" err="1" smtClean="0"/>
              <a:t>consapevolezza</a:t>
            </a:r>
            <a:r>
              <a:rPr lang="en-US" sz="2200" dirty="0" smtClean="0"/>
              <a:t> di </a:t>
            </a:r>
            <a:r>
              <a:rPr lang="en-US" sz="2200" dirty="0" err="1" smtClean="0"/>
              <a:t>stimoli</a:t>
            </a:r>
            <a:r>
              <a:rPr lang="en-US" sz="2200" dirty="0" smtClean="0"/>
              <a:t> </a:t>
            </a:r>
            <a:r>
              <a:rPr lang="en-US" sz="2200" dirty="0" err="1" smtClean="0"/>
              <a:t>esterni</a:t>
            </a:r>
            <a:r>
              <a:rPr lang="en-US" sz="2200" dirty="0" smtClean="0"/>
              <a:t> e di </a:t>
            </a:r>
            <a:r>
              <a:rPr lang="en-US" sz="2200" dirty="0" err="1" smtClean="0"/>
              <a:t>eventi</a:t>
            </a:r>
            <a:r>
              <a:rPr lang="en-US" sz="2200" dirty="0" smtClean="0"/>
              <a:t> </a:t>
            </a:r>
            <a:r>
              <a:rPr lang="en-US" sz="2200" dirty="0" err="1" smtClean="0"/>
              <a:t>mentali</a:t>
            </a:r>
            <a:r>
              <a:rPr lang="en-US" sz="2200" dirty="0" smtClean="0"/>
              <a:t> </a:t>
            </a:r>
            <a:r>
              <a:rPr lang="en-US" sz="2200" dirty="0" err="1" smtClean="0"/>
              <a:t>interni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È</a:t>
            </a:r>
            <a:r>
              <a:rPr lang="en-US" sz="2200" dirty="0" smtClean="0"/>
              <a:t> </a:t>
            </a:r>
            <a:r>
              <a:rPr lang="en-US" sz="2200" dirty="0" err="1" smtClean="0"/>
              <a:t>essenzialmente</a:t>
            </a:r>
            <a:r>
              <a:rPr lang="en-US" sz="2200" dirty="0" smtClean="0"/>
              <a:t> </a:t>
            </a:r>
            <a:r>
              <a:rPr lang="en-US" sz="2200" dirty="0" err="1" smtClean="0"/>
              <a:t>selettiva</a:t>
            </a:r>
            <a:r>
              <a:rPr lang="en-US" sz="2200" dirty="0" smtClean="0"/>
              <a:t> e </a:t>
            </a:r>
            <a:r>
              <a:rPr lang="en-US" sz="2200" dirty="0" err="1" smtClean="0"/>
              <a:t>connessa</a:t>
            </a:r>
            <a:r>
              <a:rPr lang="en-US" sz="2200" dirty="0" smtClean="0"/>
              <a:t> col </a:t>
            </a:r>
            <a:r>
              <a:rPr lang="en-US" sz="2200" dirty="0" err="1" smtClean="0"/>
              <a:t>concetto</a:t>
            </a:r>
            <a:r>
              <a:rPr lang="en-US" sz="2200" dirty="0" smtClean="0"/>
              <a:t> di </a:t>
            </a:r>
            <a:r>
              <a:rPr lang="en-US" sz="2200" dirty="0" err="1" smtClean="0"/>
              <a:t>attenzione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Si </a:t>
            </a:r>
            <a:r>
              <a:rPr lang="en-US" sz="2200" dirty="0" err="1" smtClean="0"/>
              <a:t>definisce</a:t>
            </a:r>
            <a:r>
              <a:rPr lang="en-US" sz="2200" dirty="0" smtClean="0"/>
              <a:t> </a:t>
            </a:r>
            <a:r>
              <a:rPr lang="en-US" sz="2200" dirty="0" err="1" smtClean="0"/>
              <a:t>attraverso</a:t>
            </a:r>
            <a:r>
              <a:rPr lang="en-US" sz="2200" dirty="0" smtClean="0"/>
              <a:t> la </a:t>
            </a:r>
            <a:r>
              <a:rPr lang="en-US" sz="2200" dirty="0" err="1" smtClean="0"/>
              <a:t>capacità</a:t>
            </a:r>
            <a:r>
              <a:rPr lang="en-US" sz="2200" dirty="0" smtClean="0"/>
              <a:t> di </a:t>
            </a:r>
            <a:r>
              <a:rPr lang="en-US" sz="2200" dirty="0" err="1" smtClean="0"/>
              <a:t>risposta</a:t>
            </a:r>
            <a:r>
              <a:rPr lang="en-US" sz="2200" dirty="0" smtClean="0"/>
              <a:t> </a:t>
            </a:r>
            <a:r>
              <a:rPr lang="en-US" sz="2200" dirty="0" err="1" smtClean="0"/>
              <a:t>agli</a:t>
            </a:r>
            <a:r>
              <a:rPr lang="en-US" sz="2200" dirty="0" smtClean="0"/>
              <a:t> </a:t>
            </a:r>
            <a:r>
              <a:rPr lang="en-US" sz="2200" dirty="0" err="1" smtClean="0"/>
              <a:t>stimoli</a:t>
            </a:r>
            <a:r>
              <a:rPr lang="en-US" sz="2200" dirty="0" smtClean="0"/>
              <a:t> e le </a:t>
            </a:r>
            <a:r>
              <a:rPr lang="en-US" sz="2200" dirty="0" err="1" smtClean="0"/>
              <a:t>capacità</a:t>
            </a:r>
            <a:r>
              <a:rPr lang="en-US" sz="2200" dirty="0" smtClean="0"/>
              <a:t> cognitive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La coscienza</a:t>
            </a:r>
            <a:endParaRPr lang="ru-RU" sz="4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62000" y="3505200"/>
            <a:ext cx="784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Possiamo distinguere gli stati fisiologici di coscienza in 2 </a:t>
            </a:r>
            <a:r>
              <a:rPr lang="it-IT" dirty="0" err="1" smtClean="0"/>
              <a:t>macrocategorie</a:t>
            </a:r>
            <a:r>
              <a:rPr lang="it-IT" dirty="0" smtClean="0"/>
              <a:t>: </a:t>
            </a:r>
            <a:r>
              <a:rPr lang="it-IT" b="1" dirty="0" smtClean="0"/>
              <a:t>veglia</a:t>
            </a:r>
            <a:r>
              <a:rPr lang="it-IT" dirty="0" smtClean="0"/>
              <a:t> e </a:t>
            </a:r>
            <a:r>
              <a:rPr lang="it-IT" b="1" dirty="0" smtClean="0"/>
              <a:t>sonno</a:t>
            </a:r>
            <a:r>
              <a:rPr lang="it-IT" dirty="0" smtClean="0"/>
              <a:t> (con notevoli variazioni nella reattività e nell’</a:t>
            </a:r>
            <a:r>
              <a:rPr lang="it-IT" dirty="0" err="1" smtClean="0"/>
              <a:t>arousal</a:t>
            </a:r>
            <a:r>
              <a:rPr lang="it-IT" dirty="0" smtClean="0"/>
              <a:t> al loro interno)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035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1957388"/>
            <a:ext cx="6705600" cy="386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Coma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Anestesia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Droghe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Farmaci</a:t>
            </a:r>
            <a:r>
              <a:rPr lang="en-US" sz="2800" dirty="0" smtClean="0"/>
              <a:t> con </a:t>
            </a:r>
            <a:r>
              <a:rPr lang="en-US" sz="2800" dirty="0" err="1" smtClean="0"/>
              <a:t>effetti</a:t>
            </a:r>
            <a:r>
              <a:rPr lang="en-US" sz="2800" dirty="0" smtClean="0"/>
              <a:t> </a:t>
            </a:r>
            <a:r>
              <a:rPr lang="en-US" sz="2800" dirty="0" err="1" smtClean="0"/>
              <a:t>psicotropi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Trance </a:t>
            </a:r>
            <a:r>
              <a:rPr lang="en-US" sz="2800" dirty="0" err="1" smtClean="0"/>
              <a:t>ipnotica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Meditazione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Stati alterati di coscienza</a:t>
            </a:r>
            <a:endParaRPr lang="ru-RU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7000" y="62484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r>
              <a:rPr lang="it-IT" sz="1600" dirty="0" smtClean="0">
                <a:latin typeface="Arial" charset="0"/>
                <a:cs typeface="Arial" charset="0"/>
              </a:rPr>
              <a:t>Schmidt et al., 2007, </a:t>
            </a:r>
            <a:r>
              <a:rPr lang="it-IT" sz="1600" dirty="0" err="1" smtClean="0">
                <a:latin typeface="Arial" charset="0"/>
                <a:cs typeface="Arial" charset="0"/>
              </a:rPr>
              <a:t>Cogn</a:t>
            </a:r>
            <a:r>
              <a:rPr lang="it-IT" sz="1600" dirty="0" smtClean="0">
                <a:latin typeface="Arial" charset="0"/>
                <a:cs typeface="Arial" charset="0"/>
              </a:rPr>
              <a:t>. </a:t>
            </a:r>
            <a:r>
              <a:rPr lang="it-IT" sz="1600" dirty="0" err="1" smtClean="0">
                <a:latin typeface="Arial" charset="0"/>
                <a:cs typeface="Arial" charset="0"/>
              </a:rPr>
              <a:t>Neuropsychol</a:t>
            </a:r>
            <a:r>
              <a:rPr lang="it-IT" sz="1600" dirty="0" smtClean="0">
                <a:latin typeface="Arial" charset="0"/>
                <a:cs typeface="Arial" charset="0"/>
              </a:rPr>
              <a:t>., 2007, 24, 755-789 </a:t>
            </a:r>
            <a:endParaRPr lang="it-IT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3048000"/>
            <a:ext cx="4343400" cy="274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err="1" smtClean="0"/>
              <a:t>Tende</a:t>
            </a:r>
            <a:r>
              <a:rPr lang="en-US" sz="2200" dirty="0" smtClean="0"/>
              <a:t> a </a:t>
            </a:r>
            <a:r>
              <a:rPr lang="en-US" sz="2200" dirty="0" err="1" smtClean="0"/>
              <a:t>tenere</a:t>
            </a:r>
            <a:r>
              <a:rPr lang="en-US" sz="2200" dirty="0" smtClean="0"/>
              <a:t> </a:t>
            </a:r>
            <a:r>
              <a:rPr lang="en-US" sz="2200" dirty="0" err="1" smtClean="0"/>
              <a:t>il</a:t>
            </a:r>
            <a:r>
              <a:rPr lang="en-US" sz="2200" dirty="0" smtClean="0"/>
              <a:t> capo e </a:t>
            </a:r>
            <a:r>
              <a:rPr lang="en-US" sz="2200" dirty="0" err="1" smtClean="0"/>
              <a:t>gli</a:t>
            </a:r>
            <a:r>
              <a:rPr lang="en-US" sz="2200" dirty="0" smtClean="0"/>
              <a:t> </a:t>
            </a:r>
            <a:r>
              <a:rPr lang="en-US" sz="2200" dirty="0" err="1" smtClean="0"/>
              <a:t>occhi</a:t>
            </a:r>
            <a:r>
              <a:rPr lang="en-US" sz="2200" dirty="0" smtClean="0"/>
              <a:t> </a:t>
            </a:r>
            <a:r>
              <a:rPr lang="en-US" sz="2200" dirty="0" err="1" smtClean="0"/>
              <a:t>rivolti</a:t>
            </a:r>
            <a:r>
              <a:rPr lang="en-US" sz="2200" dirty="0" smtClean="0"/>
              <a:t> a dx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Se lo </a:t>
            </a:r>
            <a:r>
              <a:rPr lang="en-US" sz="2200" dirty="0" err="1" smtClean="0"/>
              <a:t>si</a:t>
            </a:r>
            <a:r>
              <a:rPr lang="en-US" sz="2200" dirty="0" smtClean="0"/>
              <a:t> </a:t>
            </a:r>
            <a:r>
              <a:rPr lang="en-US" sz="2200" dirty="0" err="1" smtClean="0"/>
              <a:t>chiama</a:t>
            </a:r>
            <a:r>
              <a:rPr lang="en-US" sz="2200" dirty="0" smtClean="0"/>
              <a:t> da sin non </a:t>
            </a:r>
            <a:r>
              <a:rPr lang="en-US" sz="2200" dirty="0" err="1" smtClean="0"/>
              <a:t>risponde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Non </a:t>
            </a:r>
            <a:r>
              <a:rPr lang="en-US" sz="2200" dirty="0" err="1" smtClean="0"/>
              <a:t>inizia</a:t>
            </a:r>
            <a:r>
              <a:rPr lang="en-US" sz="2200" dirty="0"/>
              <a:t> </a:t>
            </a:r>
            <a:r>
              <a:rPr lang="en-US" sz="2200" dirty="0" err="1" smtClean="0"/>
              <a:t>azioni</a:t>
            </a:r>
            <a:r>
              <a:rPr lang="en-US" sz="2200" dirty="0" smtClean="0"/>
              <a:t> </a:t>
            </a:r>
            <a:r>
              <a:rPr lang="en-US" sz="2200" dirty="0" err="1" smtClean="0"/>
              <a:t>nello</a:t>
            </a:r>
            <a:r>
              <a:rPr lang="en-US" sz="2200" dirty="0" smtClean="0"/>
              <a:t> </a:t>
            </a:r>
            <a:r>
              <a:rPr lang="en-US" sz="2200" dirty="0" err="1" smtClean="0"/>
              <a:t>spazio</a:t>
            </a:r>
            <a:r>
              <a:rPr lang="en-US" sz="2200" dirty="0" smtClean="0"/>
              <a:t> sin</a:t>
            </a:r>
          </a:p>
          <a:p>
            <a:pPr>
              <a:lnSpc>
                <a:spcPct val="80000"/>
              </a:lnSpc>
            </a:pPr>
            <a:r>
              <a:rPr lang="en-US" sz="2200" dirty="0" err="1" smtClean="0"/>
              <a:t>Ignora</a:t>
            </a:r>
            <a:r>
              <a:rPr lang="en-US" sz="2200" dirty="0" smtClean="0"/>
              <a:t> le </a:t>
            </a:r>
            <a:r>
              <a:rPr lang="en-US" sz="2200" dirty="0" err="1" smtClean="0"/>
              <a:t>posate</a:t>
            </a:r>
            <a:r>
              <a:rPr lang="en-US" sz="2200" dirty="0" smtClean="0"/>
              <a:t> o </a:t>
            </a:r>
            <a:r>
              <a:rPr lang="en-US" sz="2200" dirty="0" err="1" smtClean="0"/>
              <a:t>vivande</a:t>
            </a:r>
            <a:r>
              <a:rPr lang="en-US" sz="2200" dirty="0" smtClean="0"/>
              <a:t> poste a sin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Si </a:t>
            </a:r>
            <a:r>
              <a:rPr lang="en-US" sz="2200" dirty="0" err="1" smtClean="0"/>
              <a:t>trascina</a:t>
            </a:r>
            <a:r>
              <a:rPr lang="en-US" sz="2200" dirty="0" smtClean="0"/>
              <a:t> </a:t>
            </a:r>
            <a:r>
              <a:rPr lang="en-US" sz="2200" dirty="0" err="1" smtClean="0"/>
              <a:t>l’arto</a:t>
            </a:r>
            <a:r>
              <a:rPr lang="en-US" sz="2200" dirty="0" smtClean="0"/>
              <a:t> sin (neglect </a:t>
            </a:r>
            <a:r>
              <a:rPr lang="en-US" sz="2200" dirty="0" err="1" smtClean="0"/>
              <a:t>motorio</a:t>
            </a:r>
            <a:r>
              <a:rPr lang="en-US" sz="22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Eminegligenza</a:t>
            </a:r>
            <a:r>
              <a:rPr lang="it-IT" sz="4000" dirty="0" smtClean="0"/>
              <a:t> spaziale unilaterale</a:t>
            </a:r>
            <a:endParaRPr lang="ru-RU" sz="4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33400" y="762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Difficoltà a esplorare, prestare attenzione, percepire e agire </a:t>
            </a:r>
            <a:r>
              <a:rPr lang="it-IT" dirty="0"/>
              <a:t>(talvolta anche ad elaborare immagini mentali) </a:t>
            </a:r>
            <a:r>
              <a:rPr lang="it-IT" dirty="0" smtClean="0"/>
              <a:t>nello spazio extracorporeo controlaterale alla lesione cerebrale (in genere dx)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7796" y="2895600"/>
            <a:ext cx="167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paziente:</a:t>
            </a:r>
            <a:endParaRPr lang="it-IT" dirty="0"/>
          </a:p>
        </p:txBody>
      </p:sp>
      <p:pic>
        <p:nvPicPr>
          <p:cNvPr id="6" name="Immagine 5" descr="download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715"/>
            <a:ext cx="4353983" cy="32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1957388"/>
            <a:ext cx="6705600" cy="38687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Prove di disegno (spontaneo e copia)</a:t>
            </a:r>
            <a:endParaRPr lang="ru-RU" sz="4000" dirty="0"/>
          </a:p>
        </p:txBody>
      </p:sp>
      <p:pic>
        <p:nvPicPr>
          <p:cNvPr id="2" name="Immagine 1" descr="download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7" y="990600"/>
            <a:ext cx="8253204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562600" cy="27670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Afasia</a:t>
            </a:r>
            <a:r>
              <a:rPr lang="en-US" sz="2400" dirty="0" smtClean="0">
                <a:solidFill>
                  <a:srgbClr val="0000FF"/>
                </a:solidFill>
              </a:rPr>
              <a:t> di Wernicke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Eminegligenza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spaziale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Emiplegia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Emisomatoagnosia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Emianopsia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Sindrome</a:t>
            </a:r>
            <a:r>
              <a:rPr lang="en-US" sz="2400" dirty="0" smtClean="0">
                <a:solidFill>
                  <a:srgbClr val="0000FF"/>
                </a:solidFill>
              </a:rPr>
              <a:t> di Anton (</a:t>
            </a:r>
            <a:r>
              <a:rPr lang="en-US" sz="2400" dirty="0" err="1" smtClean="0">
                <a:solidFill>
                  <a:srgbClr val="0000FF"/>
                </a:solidFill>
              </a:rPr>
              <a:t>cecità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corticale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8000"/>
                </a:solidFill>
              </a:rPr>
              <a:t>Demenze</a:t>
            </a:r>
            <a:r>
              <a:rPr lang="en-US" sz="2400" dirty="0" smtClean="0">
                <a:solidFill>
                  <a:srgbClr val="008000"/>
                </a:solidFill>
              </a:rPr>
              <a:t> degenerative </a:t>
            </a:r>
            <a:r>
              <a:rPr lang="en-US" sz="2400" dirty="0" err="1" smtClean="0">
                <a:solidFill>
                  <a:srgbClr val="008000"/>
                </a:solidFill>
              </a:rPr>
              <a:t>primarie</a:t>
            </a:r>
            <a:endParaRPr lang="en-US" sz="2400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8000"/>
                </a:solidFill>
              </a:rPr>
              <a:t>Disturbi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cognitivi</a:t>
            </a:r>
            <a:r>
              <a:rPr lang="en-US" sz="2400" dirty="0" smtClean="0">
                <a:solidFill>
                  <a:srgbClr val="008000"/>
                </a:solidFill>
              </a:rPr>
              <a:t> e </a:t>
            </a:r>
            <a:r>
              <a:rPr lang="en-US" sz="2400" dirty="0" err="1" smtClean="0">
                <a:solidFill>
                  <a:srgbClr val="008000"/>
                </a:solidFill>
              </a:rPr>
              <a:t>comportamentali</a:t>
            </a:r>
            <a:r>
              <a:rPr lang="en-US" sz="2400" dirty="0" smtClean="0">
                <a:solidFill>
                  <a:srgbClr val="008000"/>
                </a:solidFill>
              </a:rPr>
              <a:t> da trauma </a:t>
            </a:r>
            <a:r>
              <a:rPr lang="en-US" sz="2400" dirty="0" err="1" smtClean="0">
                <a:solidFill>
                  <a:srgbClr val="008000"/>
                </a:solidFill>
              </a:rPr>
              <a:t>cranico</a:t>
            </a:r>
            <a:endParaRPr lang="en-US" sz="2400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" y="19050"/>
            <a:ext cx="9086850" cy="457200"/>
          </a:xfrm>
        </p:spPr>
        <p:txBody>
          <a:bodyPr/>
          <a:lstStyle/>
          <a:p>
            <a:r>
              <a:rPr lang="it-IT" sz="4000" dirty="0" err="1" smtClean="0"/>
              <a:t>Anosognosia</a:t>
            </a:r>
            <a:r>
              <a:rPr lang="it-IT" sz="4000" dirty="0" smtClean="0"/>
              <a:t> </a:t>
            </a:r>
            <a:r>
              <a:rPr lang="it-IT" sz="4000" dirty="0" smtClean="0">
                <a:solidFill>
                  <a:srgbClr val="008000"/>
                </a:solidFill>
              </a:rPr>
              <a:t>generalizzata</a:t>
            </a:r>
            <a:r>
              <a:rPr lang="it-IT" sz="4000" dirty="0" smtClean="0"/>
              <a:t> e </a:t>
            </a:r>
            <a:r>
              <a:rPr lang="it-IT" sz="4000" dirty="0" smtClean="0">
                <a:solidFill>
                  <a:srgbClr val="0000FF"/>
                </a:solidFill>
              </a:rPr>
              <a:t>specifica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734" y="914400"/>
            <a:ext cx="904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Anosognosia</a:t>
            </a:r>
            <a:r>
              <a:rPr lang="it-IT" dirty="0" smtClean="0"/>
              <a:t> = incapacità di riconoscere l’esistenza di un deficit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95400" y="5105400"/>
            <a:ext cx="74938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genere in questi casi le lesioni interessano anche le </a:t>
            </a:r>
            <a:r>
              <a:rPr lang="it-IT" b="1" dirty="0" smtClean="0">
                <a:solidFill>
                  <a:srgbClr val="FF0000"/>
                </a:solidFill>
              </a:rPr>
              <a:t>aree frontali </a:t>
            </a:r>
            <a:r>
              <a:rPr lang="en-US" dirty="0" smtClean="0"/>
              <a:t>(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 smtClean="0"/>
              <a:t>circuiti</a:t>
            </a:r>
            <a:r>
              <a:rPr lang="en-US" dirty="0" smtClean="0"/>
              <a:t> </a:t>
            </a:r>
            <a:r>
              <a:rPr lang="en-US" dirty="0" err="1"/>
              <a:t>fronto-</a:t>
            </a:r>
            <a:r>
              <a:rPr lang="en-US" dirty="0" err="1" smtClean="0"/>
              <a:t>parietali</a:t>
            </a:r>
            <a:r>
              <a:rPr lang="en-US" dirty="0" smtClean="0"/>
              <a:t> </a:t>
            </a:r>
            <a:r>
              <a:rPr lang="en-US" dirty="0" err="1" smtClean="0"/>
              <a:t>implicati</a:t>
            </a:r>
            <a:r>
              <a:rPr lang="en-US" dirty="0" smtClean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pianificazione</a:t>
            </a:r>
            <a:r>
              <a:rPr lang="en-US" dirty="0"/>
              <a:t> del </a:t>
            </a:r>
            <a:r>
              <a:rPr lang="en-US" dirty="0" err="1" smtClean="0"/>
              <a:t>movimento</a:t>
            </a:r>
            <a:r>
              <a:rPr lang="en-US" dirty="0" smtClean="0"/>
              <a:t>, </a:t>
            </a:r>
            <a:r>
              <a:rPr lang="en-US" dirty="0" err="1" smtClean="0"/>
              <a:t>circuiti</a:t>
            </a:r>
            <a:r>
              <a:rPr lang="en-US" dirty="0" smtClean="0"/>
              <a:t> </a:t>
            </a:r>
            <a:r>
              <a:rPr lang="en-US" dirty="0" err="1" smtClean="0"/>
              <a:t>fronto-occipitali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Immagine 3" descr="download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2645525"/>
            <a:ext cx="3251200" cy="23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Teorie esplicative </a:t>
            </a:r>
            <a:endParaRPr lang="ru-RU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r>
              <a:rPr lang="it-IT" sz="2000" dirty="0" smtClean="0">
                <a:latin typeface="Arial" charset="0"/>
                <a:cs typeface="Arial" charset="0"/>
              </a:rPr>
              <a:t>Ipotizzano un sistema centrale di automonitoraggio controllato dalle aree frontali. L’</a:t>
            </a:r>
            <a:r>
              <a:rPr lang="it-IT" sz="2000" dirty="0" err="1" smtClean="0">
                <a:latin typeface="Arial" charset="0"/>
                <a:cs typeface="Arial" charset="0"/>
              </a:rPr>
              <a:t>anosognosia</a:t>
            </a:r>
            <a:r>
              <a:rPr lang="it-IT" sz="2000" dirty="0" smtClean="0">
                <a:latin typeface="Arial" charset="0"/>
                <a:cs typeface="Arial" charset="0"/>
              </a:rPr>
              <a:t> generalizzata deriva da un danno al meccanismo preposto ai processi superiori di autoconsapevolezza, mentre i casi di </a:t>
            </a:r>
            <a:r>
              <a:rPr lang="it-IT" sz="2000" dirty="0" err="1" smtClean="0">
                <a:latin typeface="Arial" charset="0"/>
                <a:cs typeface="Arial" charset="0"/>
              </a:rPr>
              <a:t>anosognosia</a:t>
            </a:r>
            <a:r>
              <a:rPr lang="it-IT" sz="2000" dirty="0" smtClean="0">
                <a:latin typeface="Arial" charset="0"/>
                <a:cs typeface="Arial" charset="0"/>
              </a:rPr>
              <a:t> selettiva sarebbero dovuti a danni ai sistemi inferiori deputati all’elaborazione di informazioni specifiche o ad una disconnessione di tali sistemi dal modulo centrale </a:t>
            </a:r>
            <a:endParaRPr lang="it-IT" sz="2000" dirty="0">
              <a:latin typeface="Arial" charset="0"/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38400" y="2438400"/>
            <a:ext cx="3820100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Conscious</a:t>
            </a:r>
            <a:r>
              <a:rPr lang="it-IT" dirty="0" smtClean="0"/>
              <a:t> </a:t>
            </a:r>
            <a:r>
              <a:rPr lang="it-IT" dirty="0" err="1"/>
              <a:t>A</a:t>
            </a:r>
            <a:r>
              <a:rPr lang="it-IT" dirty="0" err="1" smtClean="0"/>
              <a:t>wareness</a:t>
            </a:r>
            <a:r>
              <a:rPr lang="it-IT" dirty="0" smtClean="0"/>
              <a:t> </a:t>
            </a:r>
            <a:r>
              <a:rPr lang="it-IT" dirty="0"/>
              <a:t>S</a:t>
            </a:r>
            <a:r>
              <a:rPr lang="it-IT" dirty="0" smtClean="0"/>
              <a:t>ystem (CAS) – circuiti </a:t>
            </a:r>
            <a:r>
              <a:rPr lang="it-IT" dirty="0" err="1" smtClean="0"/>
              <a:t>fronto</a:t>
            </a:r>
            <a:r>
              <a:rPr lang="it-IT" dirty="0" smtClean="0"/>
              <a:t>-parietali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9756" y="5867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Moduli dominio-specifici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(determinate operazioni motorie, sensoriali, cognitive)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14400" y="4343400"/>
            <a:ext cx="158799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linguaggio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67000" y="4495800"/>
            <a:ext cx="3161893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elaborazione </a:t>
            </a:r>
            <a:r>
              <a:rPr lang="it-IT" dirty="0" smtClean="0"/>
              <a:t>spaziale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72200" y="4419600"/>
            <a:ext cx="280227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dirty="0" smtClean="0"/>
              <a:t>laborazione visiva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76400" y="5257800"/>
            <a:ext cx="292234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elaborazione </a:t>
            </a:r>
            <a:r>
              <a:rPr lang="it-IT" dirty="0" smtClean="0"/>
              <a:t>uditiva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29200" y="5181600"/>
            <a:ext cx="360582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p</a:t>
            </a:r>
            <a:r>
              <a:rPr lang="it-IT" dirty="0" smtClean="0"/>
              <a:t>rogrammazione motoria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 bwMode="auto">
          <a:xfrm>
            <a:off x="6324600" y="3886200"/>
            <a:ext cx="457200" cy="533400"/>
          </a:xfrm>
          <a:prstGeom prst="straightConnector1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 bwMode="auto">
          <a:xfrm>
            <a:off x="4724400" y="3810000"/>
            <a:ext cx="0" cy="609600"/>
          </a:xfrm>
          <a:prstGeom prst="straightConnector1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 bwMode="auto">
          <a:xfrm>
            <a:off x="5410200" y="3810000"/>
            <a:ext cx="838200" cy="1219200"/>
          </a:xfrm>
          <a:prstGeom prst="straightConnector1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 bwMode="auto">
          <a:xfrm flipH="1">
            <a:off x="1981200" y="3810000"/>
            <a:ext cx="457200" cy="457200"/>
          </a:xfrm>
          <a:prstGeom prst="straightConnector1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 bwMode="auto">
          <a:xfrm>
            <a:off x="2590800" y="3733800"/>
            <a:ext cx="0" cy="1447800"/>
          </a:xfrm>
          <a:prstGeom prst="straightConnector1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553200" y="2895600"/>
            <a:ext cx="243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/>
              <a:t>McGlynn</a:t>
            </a:r>
            <a:r>
              <a:rPr lang="it-IT" sz="1800" dirty="0" smtClean="0"/>
              <a:t> e </a:t>
            </a:r>
            <a:r>
              <a:rPr lang="it-IT" sz="1800" dirty="0" err="1" smtClean="0"/>
              <a:t>Schacter</a:t>
            </a:r>
            <a:r>
              <a:rPr lang="it-IT" sz="1800" dirty="0" smtClean="0"/>
              <a:t>, 1989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6363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Il sonno</a:t>
            </a:r>
            <a:endParaRPr lang="ru-RU" sz="4000" dirty="0"/>
          </a:p>
        </p:txBody>
      </p:sp>
      <p:sp>
        <p:nvSpPr>
          <p:cNvPr id="2" name="Rettangolo 1"/>
          <p:cNvSpPr/>
          <p:nvPr/>
        </p:nvSpPr>
        <p:spPr>
          <a:xfrm>
            <a:off x="4724400" y="4948535"/>
            <a:ext cx="3691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Fagioli e Salzarulo (1995) 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5800" y="2510135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“</a:t>
            </a:r>
            <a:r>
              <a:rPr lang="it-IT" i="1" dirty="0"/>
              <a:t>uno stato dell’organismo caratterizzato da una </a:t>
            </a:r>
            <a:r>
              <a:rPr lang="it-IT" b="1" i="1" dirty="0"/>
              <a:t>ridotta reattività agli stimoli ambientali </a:t>
            </a:r>
            <a:r>
              <a:rPr lang="it-IT" i="1" dirty="0"/>
              <a:t>che comporta la sospensione dell’attività relazionale (rapporti con l’ambiente) e modificazioni della coscienza: esso </a:t>
            </a:r>
            <a:r>
              <a:rPr lang="it-IT" b="1" i="1" dirty="0"/>
              <a:t>s’instaura spontaneamente e periodicamente, si autolimita nel tempo ed è reversibile</a:t>
            </a:r>
            <a:r>
              <a:rPr lang="it-IT" dirty="0"/>
              <a:t>”. </a:t>
            </a:r>
          </a:p>
        </p:txBody>
      </p:sp>
      <p:pic>
        <p:nvPicPr>
          <p:cNvPr id="6" name="Immagine 5" descr="download (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81000" y="2362200"/>
            <a:ext cx="86106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3200" b="1" u="sng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1953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3200" b="1" smtClean="0">
                <a:solidFill>
                  <a:srgbClr val="FF66FF"/>
                </a:solidFill>
                <a:latin typeface="Times New Roman" panose="02020603050405020304" pitchFamily="18" charset="0"/>
                <a:cs typeface="+mn-cs"/>
              </a:rPr>
              <a:t>Aserinsky e Kleitman scoprono il sonno REM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439988" y="762000"/>
            <a:ext cx="4772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000000"/>
                </a:solidFill>
                <a:latin typeface="Comic Sans MS" charset="0"/>
              </a:rPr>
              <a:t>Una data fondamentale !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685800" y="1600200"/>
            <a:ext cx="7620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447800" y="4038600"/>
            <a:ext cx="59436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>
                <a:solidFill>
                  <a:srgbClr val="000000"/>
                </a:solidFill>
                <a:latin typeface="Times New Roman" charset="0"/>
              </a:rPr>
              <a:t>Aserinsky E. &amp; Kleitman N.: “Regularly occurring periods of eye motility and concomitant phenomena during sleep” Science, 118: 273-274, 1953</a:t>
            </a:r>
          </a:p>
        </p:txBody>
      </p:sp>
    </p:spTree>
    <p:extLst>
      <p:ext uri="{BB962C8B-B14F-4D97-AF65-F5344CB8AC3E}">
        <p14:creationId xmlns:p14="http://schemas.microsoft.com/office/powerpoint/2010/main" val="6343307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85800" y="3048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err="1">
                <a:solidFill>
                  <a:srgbClr val="000000"/>
                </a:solidFill>
              </a:rPr>
              <a:t>Stati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comportamentali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1524000" y="3810000"/>
            <a:ext cx="48768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5105400" y="2243138"/>
            <a:ext cx="2743200" cy="1643062"/>
          </a:xfrm>
          <a:prstGeom prst="ellipse">
            <a:avLst/>
          </a:prstGeom>
          <a:solidFill>
            <a:srgbClr val="00FF00"/>
          </a:solidFill>
          <a:ln w="12600">
            <a:solidFill>
              <a:srgbClr val="BB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6399213" y="3538538"/>
            <a:ext cx="1860550" cy="1524000"/>
          </a:xfrm>
          <a:prstGeom prst="ellipse">
            <a:avLst/>
          </a:prstGeom>
          <a:solidFill>
            <a:srgbClr val="FF3300"/>
          </a:solidFill>
          <a:ln w="12600">
            <a:solidFill>
              <a:srgbClr val="BB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646613" y="3462338"/>
            <a:ext cx="1966912" cy="1600200"/>
          </a:xfrm>
          <a:prstGeom prst="ellipse">
            <a:avLst/>
          </a:prstGeom>
          <a:solidFill>
            <a:srgbClr val="00CCFF"/>
          </a:solidFill>
          <a:ln w="12600">
            <a:solidFill>
              <a:srgbClr val="BB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13400" y="2743200"/>
            <a:ext cx="1581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FFFFFF"/>
                </a:solidFill>
                <a:latin typeface="AvantGarde Bk BT" charset="0"/>
              </a:rPr>
              <a:t>Veglia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13550" y="3919538"/>
            <a:ext cx="1174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FFFFFF"/>
                </a:solidFill>
                <a:latin typeface="AvantGarde Bk BT" charset="0"/>
              </a:rPr>
              <a:t>REM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86325" y="3919538"/>
            <a:ext cx="15128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FF"/>
                </a:solidFill>
                <a:latin typeface="AvantGarde Bk BT" charset="0"/>
              </a:rPr>
              <a:t>NREM</a:t>
            </a:r>
          </a:p>
        </p:txBody>
      </p:sp>
      <p:sp>
        <p:nvSpPr>
          <p:cNvPr id="7178" name="Oval 9"/>
          <p:cNvSpPr>
            <a:spLocks noChangeArrowheads="1"/>
          </p:cNvSpPr>
          <p:nvPr/>
        </p:nvSpPr>
        <p:spPr bwMode="auto">
          <a:xfrm>
            <a:off x="609600" y="3733800"/>
            <a:ext cx="2971800" cy="1447800"/>
          </a:xfrm>
          <a:prstGeom prst="ellipse">
            <a:avLst/>
          </a:prstGeom>
          <a:solidFill>
            <a:srgbClr val="BBE0E3"/>
          </a:solidFill>
          <a:ln w="12600">
            <a:solidFill>
              <a:srgbClr val="BB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762000" y="2286000"/>
            <a:ext cx="2743200" cy="1643063"/>
          </a:xfrm>
          <a:prstGeom prst="ellipse">
            <a:avLst/>
          </a:prstGeom>
          <a:solidFill>
            <a:srgbClr val="00FF00"/>
          </a:solidFill>
          <a:ln w="12600">
            <a:solidFill>
              <a:srgbClr val="BBE0E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1270000" y="2819400"/>
            <a:ext cx="1581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FFFFFF"/>
                </a:solidFill>
                <a:latin typeface="AvantGarde Bk BT" charset="0"/>
              </a:rPr>
              <a:t>Veglia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1204913" y="4114800"/>
            <a:ext cx="1558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FFFFFF"/>
                </a:solidFill>
                <a:latin typeface="AvantGarde Bk BT" charset="0"/>
              </a:rPr>
              <a:t>Sonno</a:t>
            </a:r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4114800" y="1600200"/>
            <a:ext cx="0" cy="396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457200" y="1979613"/>
            <a:ext cx="2895600" cy="35845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371600" y="5700941"/>
            <a:ext cx="73914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latin typeface="Times New Roman" charset="0"/>
              </a:rPr>
              <a:t>Le </a:t>
            </a:r>
            <a:r>
              <a:rPr lang="en-US" sz="2000" dirty="0" err="1">
                <a:latin typeface="Times New Roman" charset="0"/>
              </a:rPr>
              <a:t>registrazioni</a:t>
            </a:r>
            <a:r>
              <a:rPr lang="en-US" sz="2000" dirty="0">
                <a:latin typeface="Times New Roman" charset="0"/>
              </a:rPr>
              <a:t> EEG e le </a:t>
            </a:r>
            <a:r>
              <a:rPr lang="en-US" sz="2000" dirty="0" err="1">
                <a:latin typeface="Times New Roman" charset="0"/>
              </a:rPr>
              <a:t>osservazioni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comportamentali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</a:rPr>
              <a:t>mostrano</a:t>
            </a:r>
            <a:r>
              <a:rPr lang="en-US" sz="2000" dirty="0" smtClean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nella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maggioranza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delle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smtClean="0">
                <a:latin typeface="Times New Roman" charset="0"/>
              </a:rPr>
              <a:t>specie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smtClean="0">
                <a:latin typeface="Times New Roman" charset="0"/>
              </a:rPr>
              <a:t>2 STATI </a:t>
            </a:r>
            <a:r>
              <a:rPr lang="en-US" sz="2000" dirty="0">
                <a:latin typeface="Times New Roman" charset="0"/>
              </a:rPr>
              <a:t>COMPORTAMENTALI </a:t>
            </a:r>
            <a:r>
              <a:rPr lang="en-US" sz="2000" dirty="0" err="1" smtClean="0">
                <a:latin typeface="Times New Roman" charset="0"/>
              </a:rPr>
              <a:t>differenti</a:t>
            </a:r>
            <a:r>
              <a:rPr lang="en-US" sz="2000" dirty="0" smtClean="0">
                <a:latin typeface="Times New Roman" charset="0"/>
              </a:rPr>
              <a:t> in </a:t>
            </a:r>
            <a:r>
              <a:rPr lang="en-US" sz="2000" dirty="0" err="1" smtClean="0">
                <a:latin typeface="Times New Roman" charset="0"/>
              </a:rPr>
              <a:t>sonno</a:t>
            </a:r>
            <a:r>
              <a:rPr lang="en-US" sz="2000" dirty="0" smtClean="0">
                <a:latin typeface="Times New Roman" charset="0"/>
              </a:rPr>
              <a:t>: </a:t>
            </a:r>
            <a:r>
              <a:rPr lang="en-US" sz="2000" dirty="0" err="1">
                <a:latin typeface="Times New Roman" charset="0"/>
              </a:rPr>
              <a:t>il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sonno</a:t>
            </a:r>
            <a:r>
              <a:rPr lang="en-US" sz="2000" dirty="0">
                <a:latin typeface="Times New Roman" charset="0"/>
              </a:rPr>
              <a:t> NREM e </a:t>
            </a:r>
            <a:r>
              <a:rPr lang="en-US" sz="2000" dirty="0" err="1">
                <a:latin typeface="Times New Roman" charset="0"/>
              </a:rPr>
              <a:t>il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sonno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smtClean="0">
                <a:latin typeface="Times New Roman" charset="0"/>
              </a:rPr>
              <a:t>REM</a:t>
            </a: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699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 additive="repl">
                                        <p:cTn id="32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latin typeface="Baskerville" charset="0"/>
                <a:ea typeface="ＭＳ Ｐゴシック" charset="0"/>
              </a:rPr>
              <a:t>Stati di sonno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333399"/>
                </a:solidFill>
                <a:latin typeface="Baskerville" charset="0"/>
                <a:ea typeface="ＭＳ Ｐゴシック" charset="0"/>
              </a:rPr>
              <a:t>NREM</a:t>
            </a:r>
            <a:r>
              <a:rPr lang="en-US" sz="2800" dirty="0">
                <a:latin typeface="Baskerville" charset="0"/>
                <a:ea typeface="ＭＳ Ｐゴシック" charset="0"/>
              </a:rPr>
              <a:t> – </a:t>
            </a:r>
            <a:r>
              <a:rPr lang="en-US" sz="2800" dirty="0" err="1">
                <a:latin typeface="Baskerville" charset="0"/>
                <a:ea typeface="ＭＳ Ｐゴシック" charset="0"/>
              </a:rPr>
              <a:t>anche</a:t>
            </a:r>
            <a:r>
              <a:rPr lang="en-US" sz="2800" dirty="0">
                <a:latin typeface="Baskerville" charset="0"/>
                <a:ea typeface="ＭＳ Ｐゴシック" charset="0"/>
              </a:rPr>
              <a:t> “</a:t>
            </a:r>
            <a:r>
              <a:rPr lang="en-US" sz="2800" dirty="0" err="1">
                <a:latin typeface="Baskerville" charset="0"/>
                <a:ea typeface="ＭＳ Ｐゴシック" charset="0"/>
              </a:rPr>
              <a:t>sonno</a:t>
            </a:r>
            <a:r>
              <a:rPr lang="en-US" sz="2800" dirty="0">
                <a:latin typeface="Baskerville" charset="0"/>
                <a:ea typeface="ＭＳ Ｐゴシック" charset="0"/>
              </a:rPr>
              <a:t> </a:t>
            </a:r>
            <a:r>
              <a:rPr lang="en-US" sz="2800" dirty="0" err="1">
                <a:latin typeface="Baskerville" charset="0"/>
                <a:ea typeface="ＭＳ Ｐゴシック" charset="0"/>
              </a:rPr>
              <a:t>calmo</a:t>
            </a:r>
            <a:r>
              <a:rPr lang="en-US" sz="2800" dirty="0">
                <a:latin typeface="Baskerville" charset="0"/>
                <a:ea typeface="ＭＳ Ｐゴシック" charset="0"/>
              </a:rPr>
              <a:t>”</a:t>
            </a:r>
          </a:p>
          <a:p>
            <a:pPr marL="741363" lvl="1" indent="-284163" eaLnBrk="1" hangingPunct="1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Baskerville" charset="0"/>
                <a:ea typeface="ＭＳ Ｐゴシック" charset="0"/>
              </a:rPr>
              <a:t>Quattro </a:t>
            </a:r>
            <a:r>
              <a:rPr lang="en-US" dirty="0" err="1">
                <a:latin typeface="Baskerville" charset="0"/>
                <a:ea typeface="ＭＳ Ｐゴシック" charset="0"/>
              </a:rPr>
              <a:t>stadi</a:t>
            </a:r>
            <a:r>
              <a:rPr lang="en-US" dirty="0">
                <a:latin typeface="Baskerville" charset="0"/>
                <a:ea typeface="ＭＳ Ｐゴシック" charset="0"/>
              </a:rPr>
              <a:t> via via </a:t>
            </a:r>
            <a:r>
              <a:rPr lang="en-US" dirty="0" err="1">
                <a:latin typeface="Baskerville" charset="0"/>
                <a:ea typeface="ＭＳ Ｐゴシック" charset="0"/>
              </a:rPr>
              <a:t>più</a:t>
            </a:r>
            <a:r>
              <a:rPr lang="en-US" dirty="0">
                <a:latin typeface="Baskerville" charset="0"/>
                <a:ea typeface="ＭＳ Ｐゴシック" charset="0"/>
              </a:rPr>
              <a:t> </a:t>
            </a:r>
            <a:r>
              <a:rPr lang="en-US" dirty="0" err="1">
                <a:latin typeface="Baskerville" charset="0"/>
                <a:ea typeface="ＭＳ Ｐゴシック" charset="0"/>
              </a:rPr>
              <a:t>profondi</a:t>
            </a:r>
            <a:endParaRPr lang="en-US" dirty="0">
              <a:latin typeface="Baskerville" charset="0"/>
              <a:ea typeface="ＭＳ Ｐゴシック" charset="0"/>
            </a:endParaRPr>
          </a:p>
          <a:p>
            <a:pPr marL="741363" lvl="1" indent="-284163" eaLnBrk="1" hangingPunct="1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latin typeface="Baskerville" charset="0"/>
                <a:ea typeface="ＭＳ Ｐゴシック" charset="0"/>
              </a:rPr>
              <a:t>Cervello</a:t>
            </a:r>
            <a:r>
              <a:rPr lang="en-US" dirty="0">
                <a:latin typeface="Baskerville" charset="0"/>
                <a:ea typeface="ＭＳ Ｐゴシック" charset="0"/>
              </a:rPr>
              <a:t> “</a:t>
            </a:r>
            <a:r>
              <a:rPr lang="en-US" dirty="0" err="1">
                <a:latin typeface="Baskerville" charset="0"/>
                <a:ea typeface="ＭＳ Ｐゴシック" charset="0"/>
              </a:rPr>
              <a:t>rallentato</a:t>
            </a:r>
            <a:r>
              <a:rPr lang="en-US" dirty="0">
                <a:latin typeface="Baskerville" charset="0"/>
                <a:ea typeface="ＭＳ Ｐゴシック" charset="0"/>
              </a:rPr>
              <a:t>” in un </a:t>
            </a:r>
            <a:r>
              <a:rPr lang="en-US" dirty="0" err="1">
                <a:latin typeface="Baskerville" charset="0"/>
                <a:ea typeface="ＭＳ Ｐゴシック" charset="0"/>
              </a:rPr>
              <a:t>corpo</a:t>
            </a:r>
            <a:r>
              <a:rPr lang="en-US" dirty="0">
                <a:latin typeface="Baskerville" charset="0"/>
                <a:ea typeface="ＭＳ Ｐゴシック" charset="0"/>
              </a:rPr>
              <a:t> </a:t>
            </a:r>
            <a:r>
              <a:rPr lang="en-US" dirty="0" err="1">
                <a:latin typeface="Baskerville" charset="0"/>
                <a:ea typeface="ＭＳ Ｐゴシック" charset="0"/>
              </a:rPr>
              <a:t>che</a:t>
            </a:r>
            <a:r>
              <a:rPr lang="en-US" dirty="0">
                <a:latin typeface="Baskerville" charset="0"/>
                <a:ea typeface="ＭＳ Ｐゴシック" charset="0"/>
              </a:rPr>
              <a:t> </a:t>
            </a:r>
            <a:r>
              <a:rPr lang="en-US" dirty="0" err="1">
                <a:latin typeface="Baskerville" charset="0"/>
                <a:ea typeface="ＭＳ Ｐゴシック" charset="0"/>
              </a:rPr>
              <a:t>può</a:t>
            </a:r>
            <a:r>
              <a:rPr lang="en-US" dirty="0">
                <a:latin typeface="Baskerville" charset="0"/>
                <a:ea typeface="ＭＳ Ｐゴシック" charset="0"/>
              </a:rPr>
              <a:t> </a:t>
            </a:r>
            <a:r>
              <a:rPr lang="en-US" dirty="0" err="1">
                <a:latin typeface="Baskerville" charset="0"/>
                <a:ea typeface="ＭＳ Ｐゴシック" charset="0"/>
              </a:rPr>
              <a:t>muoversi</a:t>
            </a:r>
            <a:endParaRPr lang="en-US" dirty="0">
              <a:latin typeface="Baskerville" charset="0"/>
              <a:ea typeface="ＭＳ Ｐゴシック" charset="0"/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333399"/>
                </a:solidFill>
                <a:latin typeface="Baskerville" charset="0"/>
                <a:ea typeface="ＭＳ Ｐゴシック" charset="0"/>
              </a:rPr>
              <a:t>REM </a:t>
            </a:r>
            <a:r>
              <a:rPr lang="en-US" sz="2800" dirty="0">
                <a:latin typeface="Baskerville" charset="0"/>
                <a:ea typeface="ＭＳ Ｐゴシック" charset="0"/>
              </a:rPr>
              <a:t>– </a:t>
            </a:r>
            <a:r>
              <a:rPr lang="en-US" sz="2800" dirty="0" err="1">
                <a:latin typeface="Baskerville" charset="0"/>
                <a:ea typeface="ＭＳ Ｐゴシック" charset="0"/>
              </a:rPr>
              <a:t>anche</a:t>
            </a:r>
            <a:r>
              <a:rPr lang="en-US" sz="2800" dirty="0">
                <a:latin typeface="Baskerville" charset="0"/>
                <a:ea typeface="ＭＳ Ｐゴシック" charset="0"/>
              </a:rPr>
              <a:t> “</a:t>
            </a:r>
            <a:r>
              <a:rPr lang="en-US" sz="2800" dirty="0" err="1">
                <a:latin typeface="Baskerville" charset="0"/>
                <a:ea typeface="ＭＳ Ｐゴシック" charset="0"/>
              </a:rPr>
              <a:t>sonno</a:t>
            </a:r>
            <a:r>
              <a:rPr lang="en-US" sz="2800" dirty="0">
                <a:latin typeface="Baskerville" charset="0"/>
                <a:ea typeface="ＭＳ Ｐゴシック" charset="0"/>
              </a:rPr>
              <a:t> </a:t>
            </a:r>
            <a:r>
              <a:rPr lang="en-US" sz="2800" dirty="0" err="1">
                <a:latin typeface="Baskerville" charset="0"/>
                <a:ea typeface="ＭＳ Ｐゴシック" charset="0"/>
              </a:rPr>
              <a:t>attivo</a:t>
            </a:r>
            <a:r>
              <a:rPr lang="en-US" sz="2800" dirty="0">
                <a:latin typeface="Baskerville" charset="0"/>
                <a:ea typeface="ＭＳ Ｐゴシック" charset="0"/>
              </a:rPr>
              <a:t>” o “</a:t>
            </a:r>
            <a:r>
              <a:rPr lang="en-US" sz="2800" dirty="0" err="1">
                <a:latin typeface="Baskerville" charset="0"/>
                <a:ea typeface="ＭＳ Ｐゴシック" charset="0"/>
              </a:rPr>
              <a:t>sonno</a:t>
            </a:r>
            <a:r>
              <a:rPr lang="en-US" sz="2800" dirty="0">
                <a:latin typeface="Baskerville" charset="0"/>
                <a:ea typeface="ＭＳ Ｐゴシック" charset="0"/>
              </a:rPr>
              <a:t> </a:t>
            </a:r>
            <a:r>
              <a:rPr lang="en-US" sz="2800" dirty="0" err="1">
                <a:latin typeface="Baskerville" charset="0"/>
                <a:ea typeface="ＭＳ Ｐゴシック" charset="0"/>
              </a:rPr>
              <a:t>paradosso</a:t>
            </a:r>
            <a:r>
              <a:rPr lang="en-US" sz="2800" dirty="0">
                <a:latin typeface="Baskerville" charset="0"/>
                <a:ea typeface="ＭＳ Ｐゴシック" charset="0"/>
              </a:rPr>
              <a:t>”</a:t>
            </a:r>
          </a:p>
          <a:p>
            <a:pPr marL="741363" lvl="1" indent="-284163" eaLnBrk="1" hangingPunct="1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latin typeface="Baskerville" charset="0"/>
                <a:ea typeface="ＭＳ Ｐゴシック" charset="0"/>
              </a:rPr>
              <a:t>Profilo</a:t>
            </a:r>
            <a:r>
              <a:rPr lang="en-US" dirty="0">
                <a:latin typeface="Baskerville" charset="0"/>
                <a:ea typeface="ＭＳ Ｐゴシック" charset="0"/>
              </a:rPr>
              <a:t> EEG </a:t>
            </a:r>
            <a:r>
              <a:rPr lang="en-US" dirty="0" err="1">
                <a:latin typeface="Baskerville" charset="0"/>
                <a:ea typeface="ＭＳ Ｐゴシック" charset="0"/>
              </a:rPr>
              <a:t>caratteristico</a:t>
            </a:r>
            <a:r>
              <a:rPr lang="en-US" dirty="0">
                <a:latin typeface="Baskerville" charset="0"/>
                <a:ea typeface="ＭＳ Ｐゴシック" charset="0"/>
              </a:rPr>
              <a:t>, salve di </a:t>
            </a:r>
            <a:r>
              <a:rPr lang="en-US" dirty="0" err="1">
                <a:latin typeface="Baskerville" charset="0"/>
                <a:ea typeface="ＭＳ Ｐゴシック" charset="0"/>
              </a:rPr>
              <a:t>movimenti</a:t>
            </a:r>
            <a:r>
              <a:rPr lang="en-US" dirty="0">
                <a:latin typeface="Baskerville" charset="0"/>
                <a:ea typeface="ＭＳ Ｐゴシック" charset="0"/>
              </a:rPr>
              <a:t> </a:t>
            </a:r>
            <a:r>
              <a:rPr lang="en-US" dirty="0" err="1">
                <a:latin typeface="Baskerville" charset="0"/>
                <a:ea typeface="ＭＳ Ｐゴシック" charset="0"/>
              </a:rPr>
              <a:t>oculari</a:t>
            </a:r>
            <a:r>
              <a:rPr lang="en-US" dirty="0">
                <a:latin typeface="Baskerville" charset="0"/>
                <a:ea typeface="ＭＳ Ｐゴシック" charset="0"/>
              </a:rPr>
              <a:t> </a:t>
            </a:r>
            <a:r>
              <a:rPr lang="en-US" dirty="0" err="1">
                <a:latin typeface="Baskerville" charset="0"/>
                <a:ea typeface="ＭＳ Ｐゴシック" charset="0"/>
              </a:rPr>
              <a:t>rapidi</a:t>
            </a:r>
            <a:endParaRPr lang="en-US" dirty="0">
              <a:latin typeface="Baskerville" charset="0"/>
              <a:ea typeface="ＭＳ Ｐゴシック" charset="0"/>
            </a:endParaRPr>
          </a:p>
          <a:p>
            <a:pPr marL="741363" lvl="1" indent="-284163" eaLnBrk="1" hangingPunct="1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latin typeface="Baskerville" charset="0"/>
                <a:ea typeface="ＭＳ Ｐゴシック" charset="0"/>
              </a:rPr>
              <a:t>Cervello</a:t>
            </a:r>
            <a:r>
              <a:rPr lang="en-US" dirty="0">
                <a:latin typeface="Baskerville" charset="0"/>
                <a:ea typeface="ＭＳ Ｐゴシック" charset="0"/>
              </a:rPr>
              <a:t> molto </a:t>
            </a:r>
            <a:r>
              <a:rPr lang="en-US" dirty="0" err="1">
                <a:latin typeface="Baskerville" charset="0"/>
                <a:ea typeface="ＭＳ Ｐゴシック" charset="0"/>
              </a:rPr>
              <a:t>attivo</a:t>
            </a:r>
            <a:r>
              <a:rPr lang="en-US" dirty="0">
                <a:latin typeface="Baskerville" charset="0"/>
                <a:ea typeface="ＭＳ Ｐゴシック" charset="0"/>
              </a:rPr>
              <a:t> in un </a:t>
            </a:r>
            <a:r>
              <a:rPr lang="en-US" dirty="0" err="1">
                <a:latin typeface="Baskerville" charset="0"/>
                <a:ea typeface="ＭＳ Ｐゴシック" charset="0"/>
              </a:rPr>
              <a:t>corpo</a:t>
            </a:r>
            <a:r>
              <a:rPr lang="en-US" dirty="0">
                <a:latin typeface="Baskerville" charset="0"/>
                <a:ea typeface="ＭＳ Ｐゴシック" charset="0"/>
              </a:rPr>
              <a:t> </a:t>
            </a:r>
            <a:r>
              <a:rPr lang="en-US" dirty="0" err="1" smtClean="0">
                <a:latin typeface="Baskerville" charset="0"/>
                <a:ea typeface="ＭＳ Ｐゴシック" charset="0"/>
              </a:rPr>
              <a:t>paralizzato</a:t>
            </a:r>
            <a:r>
              <a:rPr lang="en-US" dirty="0" smtClean="0">
                <a:latin typeface="Baskerville" charset="0"/>
                <a:ea typeface="ＭＳ Ｐゴシック" charset="0"/>
              </a:rPr>
              <a:t> - </a:t>
            </a:r>
            <a:r>
              <a:rPr lang="en-US" dirty="0" err="1">
                <a:latin typeface="Baskerville" charset="0"/>
                <a:ea typeface="ＭＳ Ｐゴシック" charset="0"/>
              </a:rPr>
              <a:t>intensa</a:t>
            </a:r>
            <a:r>
              <a:rPr lang="en-US" dirty="0">
                <a:latin typeface="Baskerville" charset="0"/>
                <a:ea typeface="ＭＳ Ｐゴシック" charset="0"/>
              </a:rPr>
              <a:t> </a:t>
            </a:r>
            <a:r>
              <a:rPr lang="en-US" dirty="0" err="1">
                <a:latin typeface="Baskerville" charset="0"/>
                <a:ea typeface="ＭＳ Ｐゴシック" charset="0"/>
              </a:rPr>
              <a:t>attività</a:t>
            </a:r>
            <a:r>
              <a:rPr lang="en-US" dirty="0">
                <a:latin typeface="Baskerville" charset="0"/>
                <a:ea typeface="ＭＳ Ｐゴシック" charset="0"/>
              </a:rPr>
              <a:t> </a:t>
            </a:r>
            <a:r>
              <a:rPr lang="en-US" dirty="0" err="1">
                <a:latin typeface="Baskerville" charset="0"/>
                <a:ea typeface="ＭＳ Ｐゴシック" charset="0"/>
              </a:rPr>
              <a:t>onirica</a:t>
            </a:r>
            <a:endParaRPr lang="en-US" dirty="0">
              <a:latin typeface="Baskervill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84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386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latin typeface="Arial"/>
                <a:cs typeface="Arial"/>
              </a:rPr>
              <a:t>Attenzione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selettiva</a:t>
            </a:r>
            <a:r>
              <a:rPr lang="en-US" sz="2800" dirty="0" smtClean="0">
                <a:latin typeface="Arial"/>
                <a:cs typeface="Arial"/>
              </a:rPr>
              <a:t>: </a:t>
            </a:r>
            <a:r>
              <a:rPr lang="en-US" sz="2800" dirty="0" err="1" smtClean="0">
                <a:latin typeface="Arial"/>
                <a:cs typeface="Arial"/>
              </a:rPr>
              <a:t>capacità</a:t>
            </a:r>
            <a:r>
              <a:rPr lang="en-US" sz="2800" dirty="0" smtClean="0">
                <a:latin typeface="Arial"/>
                <a:cs typeface="Arial"/>
              </a:rPr>
              <a:t> di </a:t>
            </a:r>
            <a:r>
              <a:rPr lang="en-US" sz="2800" dirty="0" err="1" smtClean="0">
                <a:latin typeface="Arial"/>
                <a:cs typeface="Arial"/>
              </a:rPr>
              <a:t>selezionare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una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fonte</a:t>
            </a:r>
            <a:r>
              <a:rPr lang="en-US" sz="2800" dirty="0" smtClean="0">
                <a:latin typeface="Arial"/>
                <a:cs typeface="Arial"/>
              </a:rPr>
              <a:t> o un </a:t>
            </a:r>
            <a:r>
              <a:rPr lang="en-US" sz="2800" dirty="0" err="1" smtClean="0">
                <a:latin typeface="Arial"/>
                <a:cs typeface="Arial"/>
              </a:rPr>
              <a:t>tipo</a:t>
            </a:r>
            <a:r>
              <a:rPr lang="en-US" sz="2800" dirty="0" smtClean="0">
                <a:latin typeface="Arial"/>
                <a:cs typeface="Arial"/>
              </a:rPr>
              <a:t> di </a:t>
            </a:r>
            <a:r>
              <a:rPr lang="en-US" sz="2800" dirty="0" err="1" smtClean="0">
                <a:latin typeface="Arial"/>
                <a:cs typeface="Arial"/>
              </a:rPr>
              <a:t>stimolo</a:t>
            </a:r>
            <a:r>
              <a:rPr lang="en-US" sz="2800" dirty="0" smtClean="0">
                <a:latin typeface="Arial"/>
                <a:cs typeface="Arial"/>
              </a:rPr>
              <a:t> da </a:t>
            </a:r>
            <a:r>
              <a:rPr lang="en-US" sz="2800" dirty="0" err="1" smtClean="0">
                <a:latin typeface="Arial"/>
                <a:cs typeface="Arial"/>
              </a:rPr>
              <a:t>elaborare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escludendo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gli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altri</a:t>
            </a: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latin typeface="Arial"/>
                <a:cs typeface="Arial"/>
              </a:rPr>
              <a:t>Attenzione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divisa</a:t>
            </a:r>
            <a:r>
              <a:rPr lang="en-US" sz="2800" dirty="0" smtClean="0">
                <a:latin typeface="Arial"/>
                <a:cs typeface="Arial"/>
              </a:rPr>
              <a:t>: </a:t>
            </a:r>
            <a:r>
              <a:rPr lang="en-US" sz="2800" dirty="0" err="1" smtClean="0">
                <a:latin typeface="Arial"/>
                <a:cs typeface="Arial"/>
              </a:rPr>
              <a:t>capacità</a:t>
            </a:r>
            <a:r>
              <a:rPr lang="en-US" sz="2800" dirty="0" smtClean="0">
                <a:latin typeface="Arial"/>
                <a:cs typeface="Arial"/>
              </a:rPr>
              <a:t> di </a:t>
            </a:r>
            <a:r>
              <a:rPr lang="en-US" sz="2800" dirty="0" err="1" smtClean="0">
                <a:latin typeface="Arial"/>
                <a:cs typeface="Arial"/>
              </a:rPr>
              <a:t>distribuire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l’attenzione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tra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più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fonti</a:t>
            </a:r>
            <a:r>
              <a:rPr lang="en-US" sz="2800" dirty="0" smtClean="0">
                <a:latin typeface="Arial"/>
                <a:cs typeface="Arial"/>
              </a:rPr>
              <a:t> o tipi di </a:t>
            </a:r>
            <a:r>
              <a:rPr lang="en-US" sz="2800" dirty="0" err="1" smtClean="0">
                <a:latin typeface="Arial"/>
                <a:cs typeface="Arial"/>
              </a:rPr>
              <a:t>stimoli</a:t>
            </a:r>
            <a:r>
              <a:rPr lang="en-US" sz="2800" dirty="0" smtClean="0">
                <a:latin typeface="Arial"/>
                <a:cs typeface="Arial"/>
              </a:rPr>
              <a:t> (o </a:t>
            </a:r>
            <a:r>
              <a:rPr lang="en-US" sz="2800" dirty="0" err="1" smtClean="0">
                <a:latin typeface="Arial"/>
                <a:cs typeface="Arial"/>
              </a:rPr>
              <a:t>operazioni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mentali</a:t>
            </a:r>
            <a:r>
              <a:rPr lang="en-US" sz="2800" dirty="0" smtClean="0">
                <a:latin typeface="Arial"/>
                <a:cs typeface="Arial"/>
              </a:rPr>
              <a:t>) </a:t>
            </a:r>
            <a:r>
              <a:rPr lang="en-US" sz="2800" dirty="0" err="1" smtClean="0">
                <a:latin typeface="Arial"/>
                <a:cs typeface="Arial"/>
              </a:rPr>
              <a:t>contemporaneamente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latin typeface="Arial"/>
                <a:cs typeface="Arial"/>
              </a:rPr>
              <a:t>Attenzione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sostenuta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(</a:t>
            </a:r>
            <a:r>
              <a:rPr lang="en-US" sz="2800" dirty="0" err="1" smtClean="0">
                <a:latin typeface="Arial"/>
                <a:cs typeface="Arial"/>
              </a:rPr>
              <a:t>vigilanza</a:t>
            </a:r>
            <a:r>
              <a:rPr lang="en-US" sz="2800" dirty="0" smtClean="0">
                <a:latin typeface="Arial"/>
                <a:cs typeface="Arial"/>
              </a:rPr>
              <a:t>): </a:t>
            </a:r>
            <a:r>
              <a:rPr lang="en-US" sz="2800" dirty="0" err="1" smtClean="0">
                <a:latin typeface="Arial"/>
                <a:cs typeface="Arial"/>
              </a:rPr>
              <a:t>capacità</a:t>
            </a:r>
            <a:r>
              <a:rPr lang="en-US" sz="2800" dirty="0" smtClean="0">
                <a:latin typeface="Arial"/>
                <a:cs typeface="Arial"/>
              </a:rPr>
              <a:t> di </a:t>
            </a:r>
            <a:r>
              <a:rPr lang="en-US" sz="2800" dirty="0" err="1" smtClean="0">
                <a:latin typeface="Arial"/>
                <a:cs typeface="Arial"/>
              </a:rPr>
              <a:t>mantenere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l’attenzione</a:t>
            </a:r>
            <a:r>
              <a:rPr lang="en-US" sz="2800" dirty="0" smtClean="0">
                <a:latin typeface="Arial"/>
                <a:cs typeface="Arial"/>
              </a:rPr>
              <a:t> per </a:t>
            </a:r>
            <a:r>
              <a:rPr lang="en-US" sz="2800" dirty="0" err="1" smtClean="0">
                <a:latin typeface="Arial"/>
                <a:cs typeface="Arial"/>
              </a:rPr>
              <a:t>periodi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prolungati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allo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scopo</a:t>
            </a:r>
            <a:r>
              <a:rPr lang="en-US" sz="2800" dirty="0" smtClean="0">
                <a:latin typeface="Arial"/>
                <a:cs typeface="Arial"/>
              </a:rPr>
              <a:t> di </a:t>
            </a:r>
            <a:r>
              <a:rPr lang="en-US" sz="2800" dirty="0" err="1" smtClean="0">
                <a:latin typeface="Arial"/>
                <a:cs typeface="Arial"/>
              </a:rPr>
              <a:t>rispondere</a:t>
            </a:r>
            <a:r>
              <a:rPr lang="en-US" sz="2800" dirty="0" smtClean="0">
                <a:latin typeface="Arial"/>
                <a:cs typeface="Arial"/>
              </a:rPr>
              <a:t> a </a:t>
            </a:r>
            <a:r>
              <a:rPr lang="en-US" sz="2800" dirty="0" err="1" smtClean="0">
                <a:latin typeface="Arial"/>
                <a:cs typeface="Arial"/>
              </a:rPr>
              <a:t>stimoli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rilevanti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Tipologie di attenzione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6035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581400" y="4419600"/>
            <a:ext cx="5562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kumimoji="1" lang="en-GB" b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Registrazioni</a:t>
            </a: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 invasive 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multicellulari</a:t>
            </a:r>
            <a:endParaRPr kumimoji="1" lang="en-GB" dirty="0">
              <a:solidFill>
                <a:srgbClr val="000000"/>
              </a:solidFill>
              <a:latin typeface="Times New Roman" charset="0"/>
            </a:endParaRPr>
          </a:p>
          <a:p>
            <a:pPr>
              <a:buFontTx/>
              <a:buChar char="•"/>
            </a:pP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Registrazioni</a:t>
            </a: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unicellulari</a:t>
            </a: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 in 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animali</a:t>
            </a: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	</a:t>
            </a:r>
          </a:p>
          <a:p>
            <a:pPr>
              <a:buFontTx/>
              <a:buChar char="•"/>
            </a:pPr>
            <a:r>
              <a:rPr kumimoji="1" lang="en-GB" dirty="0" err="1" smtClean="0">
                <a:solidFill>
                  <a:srgbClr val="000000"/>
                </a:solidFill>
                <a:latin typeface="Times New Roman" charset="0"/>
              </a:rPr>
              <a:t>Tecniche</a:t>
            </a:r>
            <a:r>
              <a:rPr kumimoji="1" lang="en-GB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psicofisiche</a:t>
            </a: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 (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Potenziali</a:t>
            </a: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evocati</a:t>
            </a: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)</a:t>
            </a:r>
          </a:p>
          <a:p>
            <a:pPr>
              <a:buFontTx/>
              <a:buChar char="•"/>
            </a:pP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Tecniche</a:t>
            </a: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 di </a:t>
            </a:r>
            <a:r>
              <a:rPr kumimoji="1" lang="en-GB" dirty="0" err="1">
                <a:solidFill>
                  <a:srgbClr val="000000"/>
                </a:solidFill>
                <a:latin typeface="Times New Roman" charset="0"/>
              </a:rPr>
              <a:t>neuroimmagine</a:t>
            </a:r>
            <a:r>
              <a:rPr kumimoji="1" lang="en-GB" dirty="0">
                <a:solidFill>
                  <a:srgbClr val="000000"/>
                </a:solidFill>
                <a:latin typeface="Times New Roman" charset="0"/>
              </a:rPr>
              <a:t> (PET, MRI)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00600" y="838200"/>
            <a:ext cx="4033838" cy="3328988"/>
            <a:chOff x="3061" y="1434"/>
            <a:chExt cx="2541" cy="2097"/>
          </a:xfrm>
        </p:grpSpPr>
        <p:grpSp>
          <p:nvGrpSpPr>
            <p:cNvPr id="21512" name="Group 4"/>
            <p:cNvGrpSpPr>
              <a:grpSpLocks/>
            </p:cNvGrpSpPr>
            <p:nvPr/>
          </p:nvGrpSpPr>
          <p:grpSpPr bwMode="auto">
            <a:xfrm>
              <a:off x="3061" y="1434"/>
              <a:ext cx="1679" cy="1996"/>
              <a:chOff x="3061" y="1434"/>
              <a:chExt cx="1679" cy="1996"/>
            </a:xfrm>
          </p:grpSpPr>
          <p:sp>
            <p:nvSpPr>
              <p:cNvPr id="21522" name="Oval 5"/>
              <p:cNvSpPr>
                <a:spLocks noChangeArrowheads="1"/>
              </p:cNvSpPr>
              <p:nvPr/>
            </p:nvSpPr>
            <p:spPr bwMode="auto">
              <a:xfrm>
                <a:off x="4015" y="1661"/>
                <a:ext cx="317" cy="31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kumimoji="1" lang="en-GB">
                    <a:latin typeface="Times New Roman" charset="0"/>
                  </a:rPr>
                  <a:t>C</a:t>
                </a:r>
                <a:endParaRPr kumimoji="1" lang="en-US">
                  <a:latin typeface="Times New Roman" charset="0"/>
                </a:endParaRPr>
              </a:p>
            </p:txBody>
          </p:sp>
          <p:sp>
            <p:nvSpPr>
              <p:cNvPr id="21523" name="Oval 6"/>
              <p:cNvSpPr>
                <a:spLocks noChangeArrowheads="1"/>
              </p:cNvSpPr>
              <p:nvPr/>
            </p:nvSpPr>
            <p:spPr bwMode="auto">
              <a:xfrm>
                <a:off x="3424" y="1706"/>
                <a:ext cx="317" cy="31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kumimoji="1" lang="en-GB">
                    <a:latin typeface="Times New Roman" charset="0"/>
                  </a:rPr>
                  <a:t>C</a:t>
                </a:r>
                <a:endParaRPr kumimoji="1" lang="en-US">
                  <a:latin typeface="Times New Roman" charset="0"/>
                </a:endParaRPr>
              </a:p>
            </p:txBody>
          </p:sp>
          <p:sp>
            <p:nvSpPr>
              <p:cNvPr id="21524" name="Oval 7"/>
              <p:cNvSpPr>
                <a:spLocks noChangeArrowheads="1"/>
              </p:cNvSpPr>
              <p:nvPr/>
            </p:nvSpPr>
            <p:spPr bwMode="auto">
              <a:xfrm>
                <a:off x="3741" y="1434"/>
                <a:ext cx="273" cy="49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5" name="Oval 8"/>
              <p:cNvSpPr>
                <a:spLocks noChangeArrowheads="1"/>
              </p:cNvSpPr>
              <p:nvPr/>
            </p:nvSpPr>
            <p:spPr bwMode="auto">
              <a:xfrm>
                <a:off x="3198" y="1661"/>
                <a:ext cx="1406" cy="176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6" name="Oval 9"/>
              <p:cNvSpPr>
                <a:spLocks noChangeArrowheads="1"/>
              </p:cNvSpPr>
              <p:nvPr/>
            </p:nvSpPr>
            <p:spPr bwMode="auto">
              <a:xfrm>
                <a:off x="4604" y="2296"/>
                <a:ext cx="136" cy="49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27" name="Oval 10"/>
              <p:cNvSpPr>
                <a:spLocks noChangeArrowheads="1"/>
              </p:cNvSpPr>
              <p:nvPr/>
            </p:nvSpPr>
            <p:spPr bwMode="auto">
              <a:xfrm>
                <a:off x="3061" y="2341"/>
                <a:ext cx="136" cy="49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513" name="Freeform 11"/>
            <p:cNvSpPr>
              <a:spLocks/>
            </p:cNvSpPr>
            <p:nvPr/>
          </p:nvSpPr>
          <p:spPr bwMode="auto">
            <a:xfrm>
              <a:off x="3969" y="2886"/>
              <a:ext cx="907" cy="227"/>
            </a:xfrm>
            <a:custGeom>
              <a:avLst/>
              <a:gdLst>
                <a:gd name="T0" fmla="*/ 0 w 907"/>
                <a:gd name="T1" fmla="*/ 227 h 227"/>
                <a:gd name="T2" fmla="*/ 453 w 907"/>
                <a:gd name="T3" fmla="*/ 45 h 227"/>
                <a:gd name="T4" fmla="*/ 907 w 907"/>
                <a:gd name="T5" fmla="*/ 0 h 227"/>
                <a:gd name="T6" fmla="*/ 0 60000 65536"/>
                <a:gd name="T7" fmla="*/ 0 60000 65536"/>
                <a:gd name="T8" fmla="*/ 0 60000 65536"/>
                <a:gd name="T9" fmla="*/ 0 w 907"/>
                <a:gd name="T10" fmla="*/ 0 h 227"/>
                <a:gd name="T11" fmla="*/ 907 w 90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227">
                  <a:moveTo>
                    <a:pt x="0" y="227"/>
                  </a:moveTo>
                  <a:cubicBezTo>
                    <a:pt x="151" y="155"/>
                    <a:pt x="302" y="83"/>
                    <a:pt x="453" y="45"/>
                  </a:cubicBezTo>
                  <a:cubicBezTo>
                    <a:pt x="604" y="7"/>
                    <a:pt x="824" y="7"/>
                    <a:pt x="90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auto">
            <a:xfrm>
              <a:off x="4014" y="2387"/>
              <a:ext cx="907" cy="227"/>
            </a:xfrm>
            <a:custGeom>
              <a:avLst/>
              <a:gdLst>
                <a:gd name="T0" fmla="*/ 0 w 907"/>
                <a:gd name="T1" fmla="*/ 227 h 227"/>
                <a:gd name="T2" fmla="*/ 453 w 907"/>
                <a:gd name="T3" fmla="*/ 45 h 227"/>
                <a:gd name="T4" fmla="*/ 907 w 907"/>
                <a:gd name="T5" fmla="*/ 0 h 227"/>
                <a:gd name="T6" fmla="*/ 0 60000 65536"/>
                <a:gd name="T7" fmla="*/ 0 60000 65536"/>
                <a:gd name="T8" fmla="*/ 0 60000 65536"/>
                <a:gd name="T9" fmla="*/ 0 w 907"/>
                <a:gd name="T10" fmla="*/ 0 h 227"/>
                <a:gd name="T11" fmla="*/ 907 w 90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227">
                  <a:moveTo>
                    <a:pt x="0" y="227"/>
                  </a:moveTo>
                  <a:cubicBezTo>
                    <a:pt x="151" y="155"/>
                    <a:pt x="302" y="83"/>
                    <a:pt x="453" y="45"/>
                  </a:cubicBezTo>
                  <a:cubicBezTo>
                    <a:pt x="604" y="7"/>
                    <a:pt x="824" y="7"/>
                    <a:pt x="90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5" name="Freeform 13"/>
            <p:cNvSpPr>
              <a:spLocks/>
            </p:cNvSpPr>
            <p:nvPr/>
          </p:nvSpPr>
          <p:spPr bwMode="auto">
            <a:xfrm>
              <a:off x="3969" y="1480"/>
              <a:ext cx="907" cy="227"/>
            </a:xfrm>
            <a:custGeom>
              <a:avLst/>
              <a:gdLst>
                <a:gd name="T0" fmla="*/ 0 w 907"/>
                <a:gd name="T1" fmla="*/ 227 h 227"/>
                <a:gd name="T2" fmla="*/ 453 w 907"/>
                <a:gd name="T3" fmla="*/ 45 h 227"/>
                <a:gd name="T4" fmla="*/ 907 w 907"/>
                <a:gd name="T5" fmla="*/ 0 h 227"/>
                <a:gd name="T6" fmla="*/ 0 60000 65536"/>
                <a:gd name="T7" fmla="*/ 0 60000 65536"/>
                <a:gd name="T8" fmla="*/ 0 60000 65536"/>
                <a:gd name="T9" fmla="*/ 0 w 907"/>
                <a:gd name="T10" fmla="*/ 0 h 227"/>
                <a:gd name="T11" fmla="*/ 907 w 90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227">
                  <a:moveTo>
                    <a:pt x="0" y="227"/>
                  </a:moveTo>
                  <a:cubicBezTo>
                    <a:pt x="151" y="155"/>
                    <a:pt x="302" y="83"/>
                    <a:pt x="453" y="45"/>
                  </a:cubicBezTo>
                  <a:cubicBezTo>
                    <a:pt x="604" y="7"/>
                    <a:pt x="824" y="7"/>
                    <a:pt x="90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6" name="Freeform 14"/>
            <p:cNvSpPr>
              <a:spLocks/>
            </p:cNvSpPr>
            <p:nvPr/>
          </p:nvSpPr>
          <p:spPr bwMode="auto">
            <a:xfrm>
              <a:off x="3969" y="1888"/>
              <a:ext cx="907" cy="227"/>
            </a:xfrm>
            <a:custGeom>
              <a:avLst/>
              <a:gdLst>
                <a:gd name="T0" fmla="*/ 0 w 907"/>
                <a:gd name="T1" fmla="*/ 227 h 227"/>
                <a:gd name="T2" fmla="*/ 453 w 907"/>
                <a:gd name="T3" fmla="*/ 45 h 227"/>
                <a:gd name="T4" fmla="*/ 907 w 907"/>
                <a:gd name="T5" fmla="*/ 0 h 227"/>
                <a:gd name="T6" fmla="*/ 0 60000 65536"/>
                <a:gd name="T7" fmla="*/ 0 60000 65536"/>
                <a:gd name="T8" fmla="*/ 0 60000 65536"/>
                <a:gd name="T9" fmla="*/ 0 w 907"/>
                <a:gd name="T10" fmla="*/ 0 h 227"/>
                <a:gd name="T11" fmla="*/ 907 w 90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227">
                  <a:moveTo>
                    <a:pt x="0" y="227"/>
                  </a:moveTo>
                  <a:cubicBezTo>
                    <a:pt x="151" y="155"/>
                    <a:pt x="302" y="83"/>
                    <a:pt x="453" y="45"/>
                  </a:cubicBezTo>
                  <a:cubicBezTo>
                    <a:pt x="604" y="7"/>
                    <a:pt x="824" y="7"/>
                    <a:pt x="90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7" name="Freeform 15"/>
            <p:cNvSpPr>
              <a:spLocks/>
            </p:cNvSpPr>
            <p:nvPr/>
          </p:nvSpPr>
          <p:spPr bwMode="auto">
            <a:xfrm>
              <a:off x="4286" y="2976"/>
              <a:ext cx="590" cy="137"/>
            </a:xfrm>
            <a:custGeom>
              <a:avLst/>
              <a:gdLst>
                <a:gd name="T0" fmla="*/ 0 w 907"/>
                <a:gd name="T1" fmla="*/ 30 h 227"/>
                <a:gd name="T2" fmla="*/ 81 w 907"/>
                <a:gd name="T3" fmla="*/ 6 h 227"/>
                <a:gd name="T4" fmla="*/ 163 w 907"/>
                <a:gd name="T5" fmla="*/ 0 h 227"/>
                <a:gd name="T6" fmla="*/ 0 60000 65536"/>
                <a:gd name="T7" fmla="*/ 0 60000 65536"/>
                <a:gd name="T8" fmla="*/ 0 60000 65536"/>
                <a:gd name="T9" fmla="*/ 0 w 907"/>
                <a:gd name="T10" fmla="*/ 0 h 227"/>
                <a:gd name="T11" fmla="*/ 907 w 90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227">
                  <a:moveTo>
                    <a:pt x="0" y="227"/>
                  </a:moveTo>
                  <a:cubicBezTo>
                    <a:pt x="151" y="155"/>
                    <a:pt x="302" y="83"/>
                    <a:pt x="453" y="45"/>
                  </a:cubicBezTo>
                  <a:cubicBezTo>
                    <a:pt x="604" y="7"/>
                    <a:pt x="824" y="7"/>
                    <a:pt x="90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8" name="Freeform 16"/>
            <p:cNvSpPr>
              <a:spLocks/>
            </p:cNvSpPr>
            <p:nvPr/>
          </p:nvSpPr>
          <p:spPr bwMode="auto">
            <a:xfrm>
              <a:off x="4286" y="2478"/>
              <a:ext cx="590" cy="137"/>
            </a:xfrm>
            <a:custGeom>
              <a:avLst/>
              <a:gdLst>
                <a:gd name="T0" fmla="*/ 0 w 907"/>
                <a:gd name="T1" fmla="*/ 30 h 227"/>
                <a:gd name="T2" fmla="*/ 81 w 907"/>
                <a:gd name="T3" fmla="*/ 6 h 227"/>
                <a:gd name="T4" fmla="*/ 163 w 907"/>
                <a:gd name="T5" fmla="*/ 0 h 227"/>
                <a:gd name="T6" fmla="*/ 0 60000 65536"/>
                <a:gd name="T7" fmla="*/ 0 60000 65536"/>
                <a:gd name="T8" fmla="*/ 0 60000 65536"/>
                <a:gd name="T9" fmla="*/ 0 w 907"/>
                <a:gd name="T10" fmla="*/ 0 h 227"/>
                <a:gd name="T11" fmla="*/ 907 w 90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227">
                  <a:moveTo>
                    <a:pt x="0" y="227"/>
                  </a:moveTo>
                  <a:cubicBezTo>
                    <a:pt x="151" y="155"/>
                    <a:pt x="302" y="83"/>
                    <a:pt x="453" y="45"/>
                  </a:cubicBezTo>
                  <a:cubicBezTo>
                    <a:pt x="604" y="7"/>
                    <a:pt x="824" y="7"/>
                    <a:pt x="90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19" name="Freeform 17"/>
            <p:cNvSpPr>
              <a:spLocks/>
            </p:cNvSpPr>
            <p:nvPr/>
          </p:nvSpPr>
          <p:spPr bwMode="auto">
            <a:xfrm>
              <a:off x="4286" y="1979"/>
              <a:ext cx="590" cy="137"/>
            </a:xfrm>
            <a:custGeom>
              <a:avLst/>
              <a:gdLst>
                <a:gd name="T0" fmla="*/ 0 w 907"/>
                <a:gd name="T1" fmla="*/ 30 h 227"/>
                <a:gd name="T2" fmla="*/ 81 w 907"/>
                <a:gd name="T3" fmla="*/ 6 h 227"/>
                <a:gd name="T4" fmla="*/ 163 w 907"/>
                <a:gd name="T5" fmla="*/ 0 h 227"/>
                <a:gd name="T6" fmla="*/ 0 60000 65536"/>
                <a:gd name="T7" fmla="*/ 0 60000 65536"/>
                <a:gd name="T8" fmla="*/ 0 60000 65536"/>
                <a:gd name="T9" fmla="*/ 0 w 907"/>
                <a:gd name="T10" fmla="*/ 0 h 227"/>
                <a:gd name="T11" fmla="*/ 907 w 90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227">
                  <a:moveTo>
                    <a:pt x="0" y="227"/>
                  </a:moveTo>
                  <a:cubicBezTo>
                    <a:pt x="151" y="155"/>
                    <a:pt x="302" y="83"/>
                    <a:pt x="453" y="45"/>
                  </a:cubicBezTo>
                  <a:cubicBezTo>
                    <a:pt x="604" y="7"/>
                    <a:pt x="824" y="7"/>
                    <a:pt x="90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0" name="Freeform 18"/>
            <p:cNvSpPr>
              <a:spLocks/>
            </p:cNvSpPr>
            <p:nvPr/>
          </p:nvSpPr>
          <p:spPr bwMode="auto">
            <a:xfrm>
              <a:off x="4286" y="1706"/>
              <a:ext cx="590" cy="137"/>
            </a:xfrm>
            <a:custGeom>
              <a:avLst/>
              <a:gdLst>
                <a:gd name="T0" fmla="*/ 0 w 907"/>
                <a:gd name="T1" fmla="*/ 30 h 227"/>
                <a:gd name="T2" fmla="*/ 81 w 907"/>
                <a:gd name="T3" fmla="*/ 6 h 227"/>
                <a:gd name="T4" fmla="*/ 163 w 907"/>
                <a:gd name="T5" fmla="*/ 0 h 227"/>
                <a:gd name="T6" fmla="*/ 0 60000 65536"/>
                <a:gd name="T7" fmla="*/ 0 60000 65536"/>
                <a:gd name="T8" fmla="*/ 0 60000 65536"/>
                <a:gd name="T9" fmla="*/ 0 w 907"/>
                <a:gd name="T10" fmla="*/ 0 h 227"/>
                <a:gd name="T11" fmla="*/ 907 w 90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227">
                  <a:moveTo>
                    <a:pt x="0" y="227"/>
                  </a:moveTo>
                  <a:cubicBezTo>
                    <a:pt x="151" y="155"/>
                    <a:pt x="302" y="83"/>
                    <a:pt x="453" y="45"/>
                  </a:cubicBezTo>
                  <a:cubicBezTo>
                    <a:pt x="604" y="7"/>
                    <a:pt x="824" y="7"/>
                    <a:pt x="90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1" name="Text Box 19"/>
            <p:cNvSpPr txBox="1">
              <a:spLocks noChangeArrowheads="1"/>
            </p:cNvSpPr>
            <p:nvPr/>
          </p:nvSpPr>
          <p:spPr bwMode="auto">
            <a:xfrm>
              <a:off x="4876" y="1480"/>
              <a:ext cx="726" cy="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GB" sz="1800" b="1">
                  <a:latin typeface="Arial" charset="0"/>
                </a:rPr>
                <a:t>EOG</a:t>
              </a:r>
            </a:p>
            <a:p>
              <a:pPr>
                <a:spcBef>
                  <a:spcPct val="50000"/>
                </a:spcBef>
              </a:pPr>
              <a:r>
                <a:rPr kumimoji="1" lang="en-GB" sz="1800" b="1">
                  <a:latin typeface="Arial" charset="0"/>
                </a:rPr>
                <a:t>Frontale</a:t>
              </a:r>
            </a:p>
            <a:p>
              <a:pPr>
                <a:spcBef>
                  <a:spcPct val="50000"/>
                </a:spcBef>
              </a:pPr>
              <a:endParaRPr kumimoji="1" lang="en-GB" sz="1800" b="1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GB" sz="1800" b="1">
                  <a:latin typeface="Arial" charset="0"/>
                </a:rPr>
                <a:t>Parietale</a:t>
              </a:r>
            </a:p>
            <a:p>
              <a:pPr>
                <a:spcBef>
                  <a:spcPct val="50000"/>
                </a:spcBef>
              </a:pPr>
              <a:endParaRPr kumimoji="1" lang="en-GB" sz="1800" b="1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GB" sz="1800" b="1">
                  <a:latin typeface="Arial" charset="0"/>
                </a:rPr>
                <a:t>Occipital</a:t>
              </a:r>
            </a:p>
            <a:p>
              <a:pPr>
                <a:spcBef>
                  <a:spcPct val="50000"/>
                </a:spcBef>
              </a:pPr>
              <a:r>
                <a:rPr kumimoji="1" lang="en-GB" sz="1800" b="1">
                  <a:latin typeface="Arial" charset="0"/>
                </a:rPr>
                <a:t>EEG</a:t>
              </a:r>
            </a:p>
            <a:p>
              <a:pPr>
                <a:spcBef>
                  <a:spcPct val="50000"/>
                </a:spcBef>
              </a:pPr>
              <a:endParaRPr kumimoji="1" lang="en-US" sz="1800" b="1">
                <a:latin typeface="Arial" charset="0"/>
              </a:endParaRPr>
            </a:p>
          </p:txBody>
        </p:sp>
      </p:grp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228600" y="1362075"/>
            <a:ext cx="3341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dirty="0" smtClean="0">
                <a:latin typeface="Times New Roman" charset="0"/>
              </a:rPr>
              <a:t> POLISONNOGRAFIA</a:t>
            </a:r>
          </a:p>
          <a:p>
            <a:r>
              <a:rPr lang="it-IT" b="1" dirty="0" smtClean="0">
                <a:solidFill>
                  <a:schemeClr val="tx2"/>
                </a:solidFill>
                <a:latin typeface="Times New Roman" charset="0"/>
              </a:rPr>
              <a:t> Elettroencefalogramma</a:t>
            </a:r>
          </a:p>
          <a:p>
            <a:r>
              <a:rPr lang="it-IT" b="1" dirty="0" smtClean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Times New Roman" charset="0"/>
              </a:rPr>
              <a:t>Elettrooculogramma</a:t>
            </a:r>
            <a:endParaRPr lang="it-IT" dirty="0" smtClean="0">
              <a:latin typeface="Times New Roman" charset="0"/>
            </a:endParaRPr>
          </a:p>
          <a:p>
            <a:r>
              <a:rPr lang="it-IT" dirty="0" smtClean="0">
                <a:latin typeface="Times New Roman" charset="0"/>
              </a:rPr>
              <a:t>+</a:t>
            </a:r>
          </a:p>
          <a:p>
            <a:r>
              <a:rPr lang="it-IT" dirty="0" smtClean="0">
                <a:latin typeface="Times New Roman" charset="0"/>
              </a:rPr>
              <a:t> Elettromiogramma</a:t>
            </a:r>
          </a:p>
          <a:p>
            <a:r>
              <a:rPr lang="it-IT" dirty="0" smtClean="0">
                <a:latin typeface="Times New Roman" charset="0"/>
              </a:rPr>
              <a:t> Elettrocardiogramma</a:t>
            </a:r>
          </a:p>
          <a:p>
            <a:r>
              <a:rPr lang="it-IT" dirty="0" smtClean="0">
                <a:latin typeface="Times New Roman" charset="0"/>
              </a:rPr>
              <a:t> Movimenti respiratori</a:t>
            </a:r>
          </a:p>
          <a:p>
            <a:r>
              <a:rPr lang="it-IT" dirty="0" smtClean="0">
                <a:latin typeface="Times New Roman" charset="0"/>
              </a:rPr>
              <a:t> Temperatura corporea</a:t>
            </a:r>
          </a:p>
          <a:p>
            <a:r>
              <a:rPr lang="it-IT" dirty="0" smtClean="0">
                <a:latin typeface="Times New Roman" charset="0"/>
              </a:rPr>
              <a:t> </a:t>
            </a:r>
            <a:r>
              <a:rPr lang="it-IT" dirty="0" err="1" smtClean="0">
                <a:latin typeface="Times New Roman" charset="0"/>
              </a:rPr>
              <a:t>Ossimetria</a:t>
            </a:r>
            <a:endParaRPr lang="it-IT" dirty="0" smtClean="0">
              <a:latin typeface="Times New Roman" charset="0"/>
            </a:endParaRPr>
          </a:p>
          <a:p>
            <a:r>
              <a:rPr lang="it-IT" dirty="0" smtClean="0">
                <a:latin typeface="Times New Roman" charset="0"/>
              </a:rPr>
              <a:t> </a:t>
            </a:r>
            <a:r>
              <a:rPr lang="it-IT" dirty="0" err="1" smtClean="0">
                <a:latin typeface="Times New Roman" charset="0"/>
              </a:rPr>
              <a:t>Actimetria</a:t>
            </a:r>
            <a:endParaRPr lang="it-IT" dirty="0">
              <a:latin typeface="Times New Roman" charset="0"/>
            </a:endParaRPr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3733800" y="1600200"/>
            <a:ext cx="10668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1752600" y="5181600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chemeClr val="accent1"/>
                </a:solidFill>
              </a:rPr>
              <a:t>ed inoltre:</a:t>
            </a:r>
            <a:endParaRPr lang="it-IT"/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57150" y="-133350"/>
            <a:ext cx="8686800" cy="742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ＭＳ Ｐゴシック" charset="0"/>
              </a:defRPr>
            </a:lvl9pPr>
          </a:lstStyle>
          <a:p>
            <a:r>
              <a:rPr lang="it-IT" sz="4000" smtClean="0"/>
              <a:t>Tecniche di misura del sonno</a:t>
            </a:r>
            <a:endParaRPr lang="ru-RU" sz="4000" dirty="0"/>
          </a:p>
        </p:txBody>
      </p:sp>
      <p:sp>
        <p:nvSpPr>
          <p:cNvPr id="3" name="Rettangolo 2"/>
          <p:cNvSpPr/>
          <p:nvPr/>
        </p:nvSpPr>
        <p:spPr>
          <a:xfrm>
            <a:off x="76200" y="511314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660066"/>
                </a:solidFill>
              </a:rPr>
              <a:t>Poligrafia: tecnica </a:t>
            </a:r>
            <a:r>
              <a:rPr lang="it-IT" sz="2000" dirty="0">
                <a:solidFill>
                  <a:srgbClr val="660066"/>
                </a:solidFill>
              </a:rPr>
              <a:t>di registrazione simultanea di molteplici attività fisiologiche</a:t>
            </a:r>
          </a:p>
        </p:txBody>
      </p:sp>
    </p:spTree>
    <p:extLst>
      <p:ext uri="{BB962C8B-B14F-4D97-AF65-F5344CB8AC3E}">
        <p14:creationId xmlns:p14="http://schemas.microsoft.com/office/powerpoint/2010/main" val="131354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2005" grpId="0" autoUpdateAnimBg="0"/>
      <p:bldP spid="42008" grpId="0" animBg="1"/>
      <p:bldP spid="4200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590800" y="609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POTENZIALI EVOCATI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292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Tecnica attraverso la quale l</a:t>
            </a:r>
            <a:r>
              <a:rPr lang="ja-JP" altLang="it-IT"/>
              <a:t>’</a:t>
            </a:r>
            <a:r>
              <a:rPr lang="it-IT"/>
              <a:t>EEG rileva il modo in cui il cervello risponde ad eventi esterni.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72929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/>
              <a:t>Le modificazioni dipendono dal tipo di stimolo e dallo stato di coscienza (veglia, sonno NREM, sonno REM) in cui il soggetto si trova.</a:t>
            </a:r>
          </a:p>
          <a:p>
            <a:pPr>
              <a:spcBef>
                <a:spcPct val="50000"/>
              </a:spcBef>
            </a:pPr>
            <a:r>
              <a:rPr lang="it-IT"/>
              <a:t>Esse variano da eventi EEG e comportamentali osservabili </a:t>
            </a:r>
            <a:r>
              <a:rPr lang="ja-JP" altLang="it-IT"/>
              <a:t>“</a:t>
            </a:r>
            <a:r>
              <a:rPr lang="it-IT"/>
              <a:t>a occhio nudo</a:t>
            </a:r>
            <a:r>
              <a:rPr lang="ja-JP" altLang="it-IT"/>
              <a:t>”</a:t>
            </a:r>
            <a:r>
              <a:rPr lang="it-IT"/>
              <a:t> (arousals, risvegli) a risposte di debole intensità (potenziali evocati) nelle rispettive sedi cerebrali di ricezione</a:t>
            </a:r>
          </a:p>
        </p:txBody>
      </p:sp>
    </p:spTree>
    <p:extLst>
      <p:ext uri="{BB962C8B-B14F-4D97-AF65-F5344CB8AC3E}">
        <p14:creationId xmlns:p14="http://schemas.microsoft.com/office/powerpoint/2010/main" val="4057137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848600" cy="527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FF"/>
                </a:solidFill>
                <a:latin typeface="Times New Roman" charset="0"/>
              </a:rPr>
              <a:t>Stadi</a:t>
            </a:r>
            <a:r>
              <a:rPr lang="en-US" sz="3600" b="1" dirty="0">
                <a:solidFill>
                  <a:srgbClr val="FF00FF"/>
                </a:solidFill>
                <a:latin typeface="Times New Roman" charset="0"/>
              </a:rPr>
              <a:t> del </a:t>
            </a:r>
            <a:r>
              <a:rPr lang="en-US" sz="3600" b="1" dirty="0" err="1">
                <a:solidFill>
                  <a:srgbClr val="FF00FF"/>
                </a:solidFill>
                <a:latin typeface="Times New Roman" charset="0"/>
              </a:rPr>
              <a:t>sonno</a:t>
            </a:r>
            <a:endParaRPr lang="en-US" sz="3600" b="1" dirty="0">
              <a:solidFill>
                <a:srgbClr val="FF00FF"/>
              </a:solidFill>
              <a:latin typeface="Times New Roman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Palatino-Roman+2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Gli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stadi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sonno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possono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essere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individuati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nell’uomo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sulla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base di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caratteristiche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dell’EEG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progressione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tra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stadi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é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espressa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oltre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che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da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onde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via via di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minore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frequenza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maggiore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ampiezza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, da figure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particolari</a:t>
            </a:r>
            <a:r>
              <a:rPr lang="en-US" dirty="0">
                <a:solidFill>
                  <a:srgbClr val="000000"/>
                </a:solidFill>
                <a:latin typeface="Palatino-Roman+2" charset="0"/>
              </a:rPr>
              <a:t> </a:t>
            </a:r>
          </a:p>
          <a:p>
            <a:endParaRPr lang="en-US" dirty="0">
              <a:solidFill>
                <a:srgbClr val="000000"/>
              </a:solidFill>
              <a:latin typeface="Palatino-Roman+2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Palatino-Roman+2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Stadio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1  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Punte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al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vertice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Stadio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2		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Fusi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complessi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K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Stadi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3 e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Ampie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onde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Stadio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REM		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Onde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a dente di </a:t>
            </a: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sega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>
              <a:spcBef>
                <a:spcPts val="1500"/>
              </a:spcBef>
            </a:pP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762000" y="1371600"/>
            <a:ext cx="7543800" cy="1588"/>
          </a:xfrm>
          <a:prstGeom prst="line">
            <a:avLst/>
          </a:prstGeom>
          <a:noFill/>
          <a:ln w="1584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0424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000" y="609600"/>
            <a:ext cx="743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Bande di frequenza dell’attività elettrica cerebrale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14400" y="13716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buFont typeface="Wingdings" charset="2"/>
              <a:buChar char="u"/>
            </a:pPr>
            <a:r>
              <a:rPr lang="it-IT" sz="2000" i="1" dirty="0" smtClean="0">
                <a:solidFill>
                  <a:srgbClr val="000000"/>
                </a:solidFill>
              </a:rPr>
              <a:t>ritmo </a:t>
            </a:r>
            <a:r>
              <a:rPr lang="it-IT" sz="2000" b="1" i="1" dirty="0" smtClean="0">
                <a:solidFill>
                  <a:srgbClr val="000000"/>
                </a:solidFill>
              </a:rPr>
              <a:t>Delta</a:t>
            </a:r>
            <a:r>
              <a:rPr lang="it-IT" sz="2000" dirty="0">
                <a:solidFill>
                  <a:srgbClr val="000000"/>
                </a:solidFill>
              </a:rPr>
              <a:t>: </a:t>
            </a:r>
            <a:r>
              <a:rPr lang="it-IT" sz="2000" dirty="0" smtClean="0">
                <a:solidFill>
                  <a:srgbClr val="000000"/>
                </a:solidFill>
              </a:rPr>
              <a:t>frequenza </a:t>
            </a:r>
            <a:r>
              <a:rPr lang="it-IT" sz="2000" dirty="0">
                <a:solidFill>
                  <a:srgbClr val="000000"/>
                </a:solidFill>
              </a:rPr>
              <a:t>da 0,1 a </a:t>
            </a:r>
            <a:r>
              <a:rPr lang="it-IT" sz="2000" dirty="0" smtClean="0">
                <a:solidFill>
                  <a:srgbClr val="000000"/>
                </a:solidFill>
              </a:rPr>
              <a:t>3.9 hertz (cicli al secondo);</a:t>
            </a:r>
            <a:r>
              <a:rPr lang="it-IT" sz="2000" dirty="0">
                <a:solidFill>
                  <a:srgbClr val="000000"/>
                </a:solidFill>
              </a:rPr>
              <a:t> </a:t>
            </a:r>
            <a:r>
              <a:rPr lang="it-IT" sz="2000" dirty="0" smtClean="0">
                <a:solidFill>
                  <a:srgbClr val="000000"/>
                </a:solidFill>
              </a:rPr>
              <a:t>caratterizzano il sonno profondo </a:t>
            </a:r>
          </a:p>
          <a:p>
            <a:pPr marL="285750" lvl="0" indent="-285750" algn="l">
              <a:buFont typeface="Wingdings" charset="2"/>
              <a:buChar char="u"/>
            </a:pPr>
            <a:r>
              <a:rPr lang="it-IT" sz="2000" i="1" dirty="0">
                <a:solidFill>
                  <a:srgbClr val="000000"/>
                </a:solidFill>
              </a:rPr>
              <a:t>r</a:t>
            </a:r>
            <a:r>
              <a:rPr lang="it-IT" sz="2000" i="1" dirty="0" smtClean="0">
                <a:solidFill>
                  <a:srgbClr val="000000"/>
                </a:solidFill>
              </a:rPr>
              <a:t>itmo </a:t>
            </a:r>
            <a:r>
              <a:rPr lang="it-IT" sz="2000" b="1" i="1" dirty="0" smtClean="0">
                <a:solidFill>
                  <a:srgbClr val="000000"/>
                </a:solidFill>
              </a:rPr>
              <a:t>Theta</a:t>
            </a:r>
            <a:r>
              <a:rPr lang="it-IT" sz="2000" dirty="0">
                <a:solidFill>
                  <a:srgbClr val="000000"/>
                </a:solidFill>
              </a:rPr>
              <a:t>: </a:t>
            </a:r>
            <a:r>
              <a:rPr lang="it-IT" sz="2000" dirty="0" smtClean="0">
                <a:solidFill>
                  <a:srgbClr val="000000"/>
                </a:solidFill>
              </a:rPr>
              <a:t>4 - </a:t>
            </a:r>
            <a:r>
              <a:rPr lang="it-IT" sz="2000" dirty="0">
                <a:solidFill>
                  <a:srgbClr val="000000"/>
                </a:solidFill>
              </a:rPr>
              <a:t>7.9 hertz, caratterizzano gli stadi 1 e 2 </a:t>
            </a:r>
            <a:r>
              <a:rPr lang="it-IT" sz="2000" dirty="0" smtClean="0">
                <a:solidFill>
                  <a:srgbClr val="000000"/>
                </a:solidFill>
              </a:rPr>
              <a:t>e il sonno</a:t>
            </a:r>
            <a:r>
              <a:rPr lang="it-IT" sz="2000" dirty="0">
                <a:solidFill>
                  <a:srgbClr val="000000"/>
                </a:solidFill>
              </a:rPr>
              <a:t> </a:t>
            </a:r>
            <a:r>
              <a:rPr lang="it-IT" sz="2000" dirty="0" smtClean="0">
                <a:solidFill>
                  <a:srgbClr val="000000"/>
                </a:solidFill>
              </a:rPr>
              <a:t>REM</a:t>
            </a:r>
            <a:endParaRPr lang="it-IT" sz="2000" dirty="0">
              <a:solidFill>
                <a:srgbClr val="000000"/>
              </a:solidFill>
            </a:endParaRPr>
          </a:p>
          <a:p>
            <a:pPr marL="285750" lvl="0" indent="-285750" algn="l">
              <a:buFont typeface="Wingdings" charset="2"/>
              <a:buChar char="u"/>
            </a:pPr>
            <a:r>
              <a:rPr lang="it-IT" sz="2000" i="1" dirty="0">
                <a:solidFill>
                  <a:srgbClr val="000000"/>
                </a:solidFill>
              </a:rPr>
              <a:t>r</a:t>
            </a:r>
            <a:r>
              <a:rPr lang="it-IT" sz="2000" i="1" dirty="0" smtClean="0">
                <a:solidFill>
                  <a:srgbClr val="000000"/>
                </a:solidFill>
              </a:rPr>
              <a:t>itmo </a:t>
            </a:r>
            <a:r>
              <a:rPr lang="it-IT" sz="2000" b="1" i="1" dirty="0" smtClean="0">
                <a:solidFill>
                  <a:srgbClr val="000000"/>
                </a:solidFill>
              </a:rPr>
              <a:t>Alfa</a:t>
            </a:r>
            <a:r>
              <a:rPr lang="it-IT" sz="2000" dirty="0" smtClean="0">
                <a:solidFill>
                  <a:srgbClr val="000000"/>
                </a:solidFill>
              </a:rPr>
              <a:t>: 8 - </a:t>
            </a:r>
            <a:r>
              <a:rPr lang="it-IT" sz="2000" dirty="0">
                <a:solidFill>
                  <a:srgbClr val="000000"/>
                </a:solidFill>
              </a:rPr>
              <a:t>13.9 hertz, sono tipiche della veglia ad occhi chiusi e degli istanti precedenti </a:t>
            </a:r>
            <a:r>
              <a:rPr lang="it-IT" sz="2000" dirty="0" smtClean="0">
                <a:solidFill>
                  <a:srgbClr val="000000"/>
                </a:solidFill>
              </a:rPr>
              <a:t>l'addormentamento</a:t>
            </a:r>
          </a:p>
          <a:p>
            <a:pPr marL="285750" lvl="0" indent="-285750" algn="l">
              <a:buFont typeface="Wingdings" charset="2"/>
              <a:buChar char="u"/>
            </a:pPr>
            <a:r>
              <a:rPr lang="it-IT" sz="2000" i="1" dirty="0">
                <a:solidFill>
                  <a:srgbClr val="000000"/>
                </a:solidFill>
              </a:rPr>
              <a:t>r</a:t>
            </a:r>
            <a:r>
              <a:rPr lang="it-IT" sz="2000" i="1" dirty="0" smtClean="0">
                <a:solidFill>
                  <a:srgbClr val="000000"/>
                </a:solidFill>
              </a:rPr>
              <a:t>itmo </a:t>
            </a:r>
            <a:r>
              <a:rPr lang="it-IT" sz="2000" b="1" i="1" dirty="0" smtClean="0">
                <a:solidFill>
                  <a:srgbClr val="000000"/>
                </a:solidFill>
              </a:rPr>
              <a:t>Sigma</a:t>
            </a:r>
            <a:r>
              <a:rPr lang="it-IT" sz="2000" dirty="0" smtClean="0">
                <a:solidFill>
                  <a:srgbClr val="000000"/>
                </a:solidFill>
              </a:rPr>
              <a:t>: 14-16 hertz, caratterizzano i fusi del sonno</a:t>
            </a:r>
            <a:endParaRPr lang="it-IT" sz="2000" dirty="0">
              <a:solidFill>
                <a:srgbClr val="000000"/>
              </a:solidFill>
            </a:endParaRPr>
          </a:p>
          <a:p>
            <a:pPr marL="285750" lvl="0" indent="-285750" algn="l">
              <a:buFont typeface="Wingdings" charset="2"/>
              <a:buChar char="u"/>
            </a:pPr>
            <a:r>
              <a:rPr lang="it-IT" sz="2000" i="1" dirty="0">
                <a:solidFill>
                  <a:srgbClr val="000000"/>
                </a:solidFill>
              </a:rPr>
              <a:t>r</a:t>
            </a:r>
            <a:r>
              <a:rPr lang="it-IT" sz="2000" i="1" dirty="0" smtClean="0">
                <a:solidFill>
                  <a:srgbClr val="000000"/>
                </a:solidFill>
              </a:rPr>
              <a:t>itmo </a:t>
            </a:r>
            <a:r>
              <a:rPr lang="it-IT" sz="2000" b="1" i="1" dirty="0" smtClean="0">
                <a:solidFill>
                  <a:srgbClr val="000000"/>
                </a:solidFill>
              </a:rPr>
              <a:t>Beta</a:t>
            </a:r>
            <a:r>
              <a:rPr lang="it-IT" sz="2000" dirty="0">
                <a:solidFill>
                  <a:srgbClr val="000000"/>
                </a:solidFill>
              </a:rPr>
              <a:t>: vanno dai 14 ai 30 hertz, si registrano in un soggetto in stato di </a:t>
            </a:r>
            <a:r>
              <a:rPr lang="it-IT" sz="2000" dirty="0" smtClean="0">
                <a:solidFill>
                  <a:srgbClr val="000000"/>
                </a:solidFill>
              </a:rPr>
              <a:t>veglia [per </a:t>
            </a:r>
            <a:r>
              <a:rPr lang="it-IT" sz="2000" dirty="0">
                <a:solidFill>
                  <a:srgbClr val="000000"/>
                </a:solidFill>
              </a:rPr>
              <a:t>quanto riguarda questo tipo di oscillazione manca il requisito della periodicità. Si riscontra, invece, nella rappresentazione encefalografica, una desincronizzazione; per cui non si parla di "onde" ma di "attività"]</a:t>
            </a:r>
          </a:p>
          <a:p>
            <a:pPr marL="285750" lvl="0" indent="-285750" algn="l">
              <a:buFont typeface="Wingdings" charset="2"/>
              <a:buChar char="u"/>
            </a:pPr>
            <a:r>
              <a:rPr lang="it-IT" sz="2000" i="1" dirty="0">
                <a:solidFill>
                  <a:srgbClr val="000000"/>
                </a:solidFill>
              </a:rPr>
              <a:t>r</a:t>
            </a:r>
            <a:r>
              <a:rPr lang="it-IT" sz="2000" i="1" dirty="0" smtClean="0">
                <a:solidFill>
                  <a:srgbClr val="000000"/>
                </a:solidFill>
              </a:rPr>
              <a:t>itmo </a:t>
            </a:r>
            <a:r>
              <a:rPr lang="it-IT" sz="2000" b="1" i="1" dirty="0" smtClean="0">
                <a:solidFill>
                  <a:srgbClr val="000000"/>
                </a:solidFill>
              </a:rPr>
              <a:t>Gamma</a:t>
            </a:r>
            <a:r>
              <a:rPr lang="it-IT" sz="2000" dirty="0">
                <a:solidFill>
                  <a:srgbClr val="000000"/>
                </a:solidFill>
              </a:rPr>
              <a:t>: </a:t>
            </a:r>
            <a:r>
              <a:rPr lang="it-IT" sz="2000" dirty="0" smtClean="0">
                <a:solidFill>
                  <a:srgbClr val="000000"/>
                </a:solidFill>
              </a:rPr>
              <a:t>30 - 42 </a:t>
            </a:r>
            <a:r>
              <a:rPr lang="it-IT" sz="2000" dirty="0">
                <a:solidFill>
                  <a:srgbClr val="000000"/>
                </a:solidFill>
              </a:rPr>
              <a:t>hertz, caratterizzano gli stati di particolare </a:t>
            </a:r>
            <a:r>
              <a:rPr lang="it-IT" sz="2000" dirty="0" smtClean="0">
                <a:solidFill>
                  <a:srgbClr val="000000"/>
                </a:solidFill>
              </a:rPr>
              <a:t>tensione</a:t>
            </a:r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315200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FF0000"/>
                </a:solidFill>
                <a:latin typeface="Baskerville" charset="0"/>
                <a:ea typeface="ＭＳ Ｐゴシック" charset="0"/>
              </a:rPr>
              <a:t>Proporzioni degli stati di sonno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u="sng">
                <a:latin typeface="Arial" charset="0"/>
                <a:ea typeface="ＭＳ Ｐゴシック" charset="0"/>
              </a:rPr>
              <a:t>NREM 75%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Stage 1		 5%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Stage2		45%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Stage 3		12%</a:t>
            </a:r>
          </a:p>
          <a:p>
            <a:pPr marL="741363" lvl="1" indent="-284163" eaLnBrk="1" hangingPunct="1"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Stage 4		13%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u="sng">
                <a:latin typeface="Arial" charset="0"/>
                <a:ea typeface="ＭＳ Ｐゴシック" charset="0"/>
              </a:rPr>
              <a:t>REM	25%</a:t>
            </a:r>
          </a:p>
        </p:txBody>
      </p:sp>
    </p:spTree>
    <p:extLst>
      <p:ext uri="{BB962C8B-B14F-4D97-AF65-F5344CB8AC3E}">
        <p14:creationId xmlns:p14="http://schemas.microsoft.com/office/powerpoint/2010/main" val="1377506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0" y="1295400"/>
            <a:ext cx="86828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15988" y="700088"/>
            <a:ext cx="2847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800">
                <a:solidFill>
                  <a:srgbClr val="000000"/>
                </a:solidFill>
                <a:latin typeface="Times New Roman" charset="0"/>
              </a:rPr>
              <a:t>Addormentamento</a:t>
            </a:r>
          </a:p>
        </p:txBody>
      </p:sp>
    </p:spTree>
    <p:extLst>
      <p:ext uri="{BB962C8B-B14F-4D97-AF65-F5344CB8AC3E}">
        <p14:creationId xmlns:p14="http://schemas.microsoft.com/office/powerpoint/2010/main" val="2833696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9" y="1268413"/>
            <a:ext cx="8905581" cy="53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15017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</a:pPr>
            <a:r>
              <a:rPr lang="it-IT" sz="2800">
                <a:solidFill>
                  <a:srgbClr val="000000"/>
                </a:solidFill>
                <a:latin typeface="Times New Roman" charset="0"/>
              </a:rPr>
              <a:t>Stadio 1</a:t>
            </a:r>
          </a:p>
        </p:txBody>
      </p:sp>
    </p:spTree>
    <p:extLst>
      <p:ext uri="{BB962C8B-B14F-4D97-AF65-F5344CB8AC3E}">
        <p14:creationId xmlns:p14="http://schemas.microsoft.com/office/powerpoint/2010/main" val="3860704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" y="1667864"/>
            <a:ext cx="9123340" cy="488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776288" y="609600"/>
            <a:ext cx="13557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000000"/>
                </a:solidFill>
                <a:latin typeface="Times New Roman" charset="0"/>
              </a:rPr>
              <a:t>Stadio 2</a:t>
            </a:r>
          </a:p>
        </p:txBody>
      </p:sp>
    </p:spTree>
    <p:extLst>
      <p:ext uri="{BB962C8B-B14F-4D97-AF65-F5344CB8AC3E}">
        <p14:creationId xmlns:p14="http://schemas.microsoft.com/office/powerpoint/2010/main" val="11951262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FF0000"/>
                </a:solidFill>
                <a:latin typeface="Baskerville" charset="0"/>
                <a:ea typeface="ＭＳ Ｐゴシック" charset="0"/>
              </a:rPr>
              <a:t>Caratteristiche del sonno a onde lente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341313" indent="-341313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latin typeface="Arial" charset="0"/>
              <a:ea typeface="ＭＳ Ｐゴシック" charset="0"/>
            </a:endParaRPr>
          </a:p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latin typeface="Baskerville" charset="0"/>
                <a:ea typeface="ＭＳ Ｐゴシック" charset="0"/>
              </a:rPr>
              <a:t>EEG sincronizzato</a:t>
            </a:r>
          </a:p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latin typeface="Baskerville" charset="0"/>
                <a:ea typeface="ＭＳ Ｐゴシック" charset="0"/>
              </a:rPr>
              <a:t>Possibile associazione con incubi e parasonnie</a:t>
            </a:r>
          </a:p>
          <a:p>
            <a:pPr marL="341313" indent="-341313" eaLnBrk="1" hangingPunct="1"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>
                <a:latin typeface="Baskerville" charset="0"/>
                <a:ea typeface="ＭＳ Ｐゴシック" charset="0"/>
              </a:rPr>
              <a:t>Notevole “inerzia di sonno” se avviene il risveglio</a:t>
            </a:r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381000" y="1752600"/>
            <a:ext cx="83058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251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99"/>
            <a:ext cx="8991600" cy="514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63588" y="533400"/>
            <a:ext cx="13557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800">
                <a:solidFill>
                  <a:srgbClr val="000000"/>
                </a:solidFill>
                <a:latin typeface="Times New Roman" charset="0"/>
              </a:rPr>
              <a:t>Stadio 3</a:t>
            </a:r>
          </a:p>
        </p:txBody>
      </p:sp>
    </p:spTree>
    <p:extLst>
      <p:ext uri="{BB962C8B-B14F-4D97-AF65-F5344CB8AC3E}">
        <p14:creationId xmlns:p14="http://schemas.microsoft.com/office/powerpoint/2010/main" val="33379015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"/>
                <a:cs typeface="Arial"/>
              </a:rPr>
              <a:t>Sembra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essere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i="1" dirty="0" err="1" smtClean="0">
                <a:latin typeface="Arial"/>
                <a:cs typeface="Arial"/>
              </a:rPr>
              <a:t>basata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i="1" dirty="0" err="1" smtClean="0">
                <a:latin typeface="Arial"/>
                <a:cs typeface="Arial"/>
              </a:rPr>
              <a:t>sugli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i="1" dirty="0" err="1" smtClean="0">
                <a:latin typeface="Arial"/>
                <a:cs typeface="Arial"/>
              </a:rPr>
              <a:t>oggetti</a:t>
            </a:r>
            <a:r>
              <a:rPr lang="en-US" sz="2800" i="1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(</a:t>
            </a:r>
            <a:r>
              <a:rPr lang="en-US" sz="2800" dirty="0" err="1" smtClean="0">
                <a:latin typeface="Arial"/>
                <a:cs typeface="Arial"/>
              </a:rPr>
              <a:t>forme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complessive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organizzate</a:t>
            </a:r>
            <a:r>
              <a:rPr lang="en-US" sz="2800" dirty="0" smtClean="0">
                <a:latin typeface="Arial"/>
                <a:cs typeface="Arial"/>
              </a:rPr>
              <a:t>) </a:t>
            </a:r>
            <a:r>
              <a:rPr lang="en-US" sz="2800" dirty="0" err="1" smtClean="0">
                <a:latin typeface="Arial"/>
                <a:cs typeface="Arial"/>
              </a:rPr>
              <a:t>piuttosto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che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sulle</a:t>
            </a:r>
            <a:r>
              <a:rPr lang="en-US" sz="2800" dirty="0" smtClean="0">
                <a:latin typeface="Arial"/>
                <a:cs typeface="Arial"/>
              </a:rPr>
              <a:t> coordinate </a:t>
            </a:r>
            <a:r>
              <a:rPr lang="en-US" sz="2800" dirty="0" err="1" smtClean="0">
                <a:latin typeface="Arial"/>
                <a:cs typeface="Arial"/>
              </a:rPr>
              <a:t>spaziali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"/>
                <a:cs typeface="Arial"/>
              </a:rPr>
              <a:t>Quando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l’attenzione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è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diretta</a:t>
            </a:r>
            <a:r>
              <a:rPr lang="en-US" sz="2800" dirty="0" smtClean="0">
                <a:latin typeface="Arial"/>
                <a:cs typeface="Arial"/>
              </a:rPr>
              <a:t> a un </a:t>
            </a:r>
            <a:r>
              <a:rPr lang="en-US" sz="2800" dirty="0" err="1" smtClean="0">
                <a:latin typeface="Arial"/>
                <a:cs typeface="Arial"/>
              </a:rPr>
              <a:t>oggetto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tutte</a:t>
            </a:r>
            <a:r>
              <a:rPr lang="en-US" sz="2800" dirty="0" smtClean="0">
                <a:latin typeface="Arial"/>
                <a:cs typeface="Arial"/>
              </a:rPr>
              <a:t> le </a:t>
            </a:r>
            <a:r>
              <a:rPr lang="en-US" sz="2800" dirty="0" err="1" smtClean="0">
                <a:latin typeface="Arial"/>
                <a:cs typeface="Arial"/>
              </a:rPr>
              <a:t>parti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dell’oggetto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sono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selezionate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simultaneamente</a:t>
            </a:r>
            <a:r>
              <a:rPr lang="en-US" sz="2800" dirty="0" smtClean="0">
                <a:latin typeface="Arial"/>
                <a:cs typeface="Arial"/>
              </a:rPr>
              <a:t> per </a:t>
            </a:r>
            <a:r>
              <a:rPr lang="en-US" sz="2800" dirty="0" err="1" smtClean="0">
                <a:latin typeface="Arial"/>
                <a:cs typeface="Arial"/>
              </a:rPr>
              <a:t>essere</a:t>
            </a:r>
            <a:r>
              <a:rPr lang="en-US" sz="2800" dirty="0" smtClean="0">
                <a:latin typeface="Arial"/>
                <a:cs typeface="Arial"/>
              </a:rPr>
              <a:t> elaborate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Arial"/>
                <a:cs typeface="Arial"/>
              </a:rPr>
              <a:t>Es</a:t>
            </a:r>
            <a:r>
              <a:rPr lang="en-US" sz="2800" dirty="0" smtClean="0">
                <a:latin typeface="Arial"/>
                <a:cs typeface="Arial"/>
              </a:rPr>
              <a:t>. </a:t>
            </a:r>
            <a:r>
              <a:rPr lang="en-US" sz="2800" dirty="0" err="1" smtClean="0">
                <a:latin typeface="Arial"/>
                <a:cs typeface="Arial"/>
              </a:rPr>
              <a:t>riconoscere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una</a:t>
            </a:r>
            <a:r>
              <a:rPr lang="en-US" sz="2800" dirty="0" smtClean="0">
                <a:latin typeface="Arial"/>
                <a:cs typeface="Arial"/>
              </a:rPr>
              <a:t> persona ad </a:t>
            </a:r>
            <a:r>
              <a:rPr lang="en-US" sz="2800" dirty="0" err="1" smtClean="0">
                <a:latin typeface="Arial"/>
                <a:cs typeface="Arial"/>
              </a:rPr>
              <a:t>una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festa</a:t>
            </a:r>
            <a:r>
              <a:rPr lang="en-US" sz="2800" dirty="0" smtClean="0">
                <a:latin typeface="Arial"/>
                <a:cs typeface="Arial"/>
              </a:rPr>
              <a:t>: </a:t>
            </a:r>
            <a:r>
              <a:rPr lang="en-US" sz="2800" dirty="0" err="1" smtClean="0">
                <a:latin typeface="Arial"/>
                <a:cs typeface="Arial"/>
              </a:rPr>
              <a:t>quando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focalizziamo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l’attenzione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su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di </a:t>
            </a:r>
            <a:r>
              <a:rPr lang="en-US" sz="2800" dirty="0" err="1" smtClean="0">
                <a:latin typeface="Arial"/>
                <a:cs typeface="Arial"/>
              </a:rPr>
              <a:t>essa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abbiamo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più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probabilità</a:t>
            </a:r>
            <a:r>
              <a:rPr lang="en-US" sz="2800" dirty="0" smtClean="0">
                <a:latin typeface="Arial"/>
                <a:cs typeface="Arial"/>
              </a:rPr>
              <a:t> di </a:t>
            </a:r>
            <a:r>
              <a:rPr lang="en-US" sz="2800" dirty="0" err="1" smtClean="0">
                <a:latin typeface="Arial"/>
                <a:cs typeface="Arial"/>
              </a:rPr>
              <a:t>ricordare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successivamente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l’orologio</a:t>
            </a:r>
            <a:r>
              <a:rPr lang="en-US" sz="2800" dirty="0" smtClean="0">
                <a:latin typeface="Arial"/>
                <a:cs typeface="Arial"/>
              </a:rPr>
              <a:t> al </a:t>
            </a:r>
            <a:r>
              <a:rPr lang="en-US" sz="2800" dirty="0" err="1" smtClean="0">
                <a:latin typeface="Arial"/>
                <a:cs typeface="Arial"/>
              </a:rPr>
              <a:t>suo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polso</a:t>
            </a:r>
            <a:r>
              <a:rPr lang="en-US" sz="2800" dirty="0" smtClean="0">
                <a:latin typeface="Arial"/>
                <a:cs typeface="Arial"/>
              </a:rPr>
              <a:t> (in </a:t>
            </a:r>
            <a:r>
              <a:rPr lang="en-US" sz="2800" dirty="0" err="1" smtClean="0">
                <a:latin typeface="Arial"/>
                <a:cs typeface="Arial"/>
              </a:rPr>
              <a:t>quanto</a:t>
            </a:r>
            <a:r>
              <a:rPr lang="en-US" sz="2800" dirty="0" smtClean="0">
                <a:latin typeface="Arial"/>
                <a:cs typeface="Arial"/>
              </a:rPr>
              <a:t> parte </a:t>
            </a:r>
            <a:r>
              <a:rPr lang="en-US" sz="2800" dirty="0" err="1" smtClean="0">
                <a:latin typeface="Arial"/>
                <a:cs typeface="Arial"/>
              </a:rPr>
              <a:t>della</a:t>
            </a:r>
            <a:r>
              <a:rPr lang="en-US" sz="2800" dirty="0" smtClean="0">
                <a:latin typeface="Arial"/>
                <a:cs typeface="Arial"/>
              </a:rPr>
              <a:t> persona cui </a:t>
            </a:r>
            <a:r>
              <a:rPr lang="en-US" sz="2800" dirty="0" err="1" smtClean="0">
                <a:latin typeface="Arial"/>
                <a:cs typeface="Arial"/>
              </a:rPr>
              <a:t>indirizziamo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l’attenzione</a:t>
            </a:r>
            <a:r>
              <a:rPr lang="en-US" sz="2800" dirty="0" smtClean="0">
                <a:latin typeface="Arial"/>
                <a:cs typeface="Arial"/>
              </a:rPr>
              <a:t>), </a:t>
            </a:r>
            <a:r>
              <a:rPr lang="en-US" sz="2800" dirty="0" err="1" smtClean="0">
                <a:latin typeface="Arial"/>
                <a:cs typeface="Arial"/>
              </a:rPr>
              <a:t>piuttosto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che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quello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indossato</a:t>
            </a:r>
            <a:r>
              <a:rPr lang="en-US" sz="2800" dirty="0" smtClean="0">
                <a:latin typeface="Arial"/>
                <a:cs typeface="Arial"/>
              </a:rPr>
              <a:t> da </a:t>
            </a:r>
            <a:r>
              <a:rPr lang="en-US" sz="2800" dirty="0" err="1" smtClean="0">
                <a:latin typeface="Arial"/>
                <a:cs typeface="Arial"/>
              </a:rPr>
              <a:t>una</a:t>
            </a:r>
            <a:r>
              <a:rPr lang="en-US" sz="2800" dirty="0" smtClean="0">
                <a:latin typeface="Arial"/>
                <a:cs typeface="Arial"/>
              </a:rPr>
              <a:t> persona al </a:t>
            </a:r>
            <a:r>
              <a:rPr lang="en-US" sz="2800" dirty="0" err="1" smtClean="0">
                <a:latin typeface="Arial"/>
                <a:cs typeface="Arial"/>
              </a:rPr>
              <a:t>suo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fianco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Attenzione selettiva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539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" y="1183512"/>
            <a:ext cx="9057643" cy="552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76288" y="471488"/>
            <a:ext cx="13557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800">
                <a:solidFill>
                  <a:srgbClr val="000000"/>
                </a:solidFill>
                <a:latin typeface="Times New Roman" charset="0"/>
              </a:rPr>
              <a:t>Stadio 4</a:t>
            </a:r>
          </a:p>
        </p:txBody>
      </p:sp>
    </p:spTree>
    <p:extLst>
      <p:ext uri="{BB962C8B-B14F-4D97-AF65-F5344CB8AC3E}">
        <p14:creationId xmlns:p14="http://schemas.microsoft.com/office/powerpoint/2010/main" val="1280197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719"/>
            <a:ext cx="8839200" cy="588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87388" y="381000"/>
            <a:ext cx="19494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rgbClr val="000000"/>
                </a:solidFill>
                <a:latin typeface="Times New Roman" charset="0"/>
              </a:rPr>
              <a:t>Stadio REM</a:t>
            </a:r>
          </a:p>
        </p:txBody>
      </p:sp>
    </p:spTree>
    <p:extLst>
      <p:ext uri="{BB962C8B-B14F-4D97-AF65-F5344CB8AC3E}">
        <p14:creationId xmlns:p14="http://schemas.microsoft.com/office/powerpoint/2010/main" val="41836587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762000" y="762000"/>
            <a:ext cx="75438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solidFill>
                <a:srgbClr val="000000"/>
              </a:solidFill>
              <a:latin typeface="Palatino-Roman+2" charset="0"/>
            </a:endParaRP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charset="0"/>
              </a:rPr>
              <a:t>Sonno REM</a:t>
            </a:r>
          </a:p>
          <a:p>
            <a:endParaRPr lang="en-US">
              <a:solidFill>
                <a:srgbClr val="000000"/>
              </a:solidFill>
              <a:latin typeface="Palatino-Roman+2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charset="0"/>
              </a:rPr>
              <a:t>Il sonno REM é caratterizzato dal ritorno ad una attività EEG rapida e desincronizzata, che ricorda lo stato di dormiveglia (Stadio 1) con perdita completa del tono muscolare assiale (antigravitario) e rapidi movimenti oculari</a:t>
            </a:r>
          </a:p>
          <a:p>
            <a:pPr>
              <a:spcBef>
                <a:spcPts val="1750"/>
              </a:spcBef>
            </a:pPr>
            <a:endParaRPr lang="en-US" sz="28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103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FF0000"/>
                </a:solidFill>
                <a:latin typeface="Baskerville" charset="0"/>
                <a:ea typeface="ＭＳ Ｐゴシック" charset="0"/>
              </a:rPr>
              <a:t>Caratteristiche del REM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400">
              <a:latin typeface="Arial" charset="0"/>
              <a:ea typeface="ＭＳ Ｐゴシック" charset="0"/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EEG desincronizzato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Rapidi movimenti oculari (REMs = Rapid Eye Movements)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“Tempesta” neurovegetativa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Intensa attività onirica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Possibili paralisi in sonno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Onde Ponto-Genicolo-Occipitali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Flusso sanguigno ai genitali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>
                <a:latin typeface="Arial" charset="0"/>
                <a:ea typeface="ＭＳ Ｐゴシック" charset="0"/>
              </a:rPr>
              <a:t>Discreta vigilanza al risveglio</a:t>
            </a: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381000" y="1676400"/>
            <a:ext cx="85344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310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 lIns="92160" tIns="46080" rIns="92160" bIns="4608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u="sng">
                <a:latin typeface="Arial" charset="0"/>
                <a:ea typeface="ＭＳ Ｐゴシック" charset="0"/>
              </a:rPr>
              <a:t>Livelli di organizzazione del sonno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689725" y="1385888"/>
            <a:ext cx="1804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000000"/>
                </a:solidFill>
                <a:latin typeface="Times New Roman" charset="0"/>
              </a:rPr>
              <a:t>EPISODIO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42125" y="2376488"/>
            <a:ext cx="125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000000"/>
                </a:solidFill>
                <a:latin typeface="Times New Roman" charset="0"/>
              </a:rPr>
              <a:t>CICLO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78638" y="3671888"/>
            <a:ext cx="1255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000000"/>
                </a:solidFill>
                <a:latin typeface="Times New Roman" charset="0"/>
              </a:rPr>
              <a:t>STATO</a:t>
            </a:r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 flipH="1">
            <a:off x="989013" y="2743200"/>
            <a:ext cx="2593975" cy="11430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 flipH="1">
            <a:off x="2284413" y="2743200"/>
            <a:ext cx="1908175" cy="1219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40" name="Line 7"/>
          <p:cNvSpPr>
            <a:spLocks noChangeShapeType="1"/>
          </p:cNvSpPr>
          <p:nvPr/>
        </p:nvSpPr>
        <p:spPr bwMode="auto">
          <a:xfrm>
            <a:off x="4191000" y="2743200"/>
            <a:ext cx="304800" cy="1371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>
            <a:off x="4876800" y="2743200"/>
            <a:ext cx="685800" cy="1371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42" name="Rectangle 9"/>
          <p:cNvSpPr>
            <a:spLocks noChangeArrowheads="1"/>
          </p:cNvSpPr>
          <p:nvPr/>
        </p:nvSpPr>
        <p:spPr bwMode="auto">
          <a:xfrm>
            <a:off x="996950" y="4349750"/>
            <a:ext cx="1206500" cy="215900"/>
          </a:xfrm>
          <a:prstGeom prst="rect">
            <a:avLst/>
          </a:prstGeom>
          <a:solidFill>
            <a:srgbClr val="333399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44043" name="Rectangle 10"/>
          <p:cNvSpPr>
            <a:spLocks noChangeArrowheads="1"/>
          </p:cNvSpPr>
          <p:nvPr/>
        </p:nvSpPr>
        <p:spPr bwMode="auto">
          <a:xfrm>
            <a:off x="4425950" y="4349750"/>
            <a:ext cx="1130300" cy="215900"/>
          </a:xfrm>
          <a:prstGeom prst="rect">
            <a:avLst/>
          </a:prstGeom>
          <a:solidFill>
            <a:srgbClr val="FF66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6096000" y="5318125"/>
            <a:ext cx="281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Times New Roman" charset="0"/>
              </a:rPr>
              <a:t>Aspetti organizzativi intra-stato</a:t>
            </a:r>
          </a:p>
        </p:txBody>
      </p:sp>
      <p:graphicFrame>
        <p:nvGraphicFramePr>
          <p:cNvPr id="44045" name="Object 12"/>
          <p:cNvGraphicFramePr>
            <a:graphicFrameLocks noChangeAspect="1"/>
          </p:cNvGraphicFramePr>
          <p:nvPr/>
        </p:nvGraphicFramePr>
        <p:xfrm>
          <a:off x="3095625" y="5337175"/>
          <a:ext cx="24749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r:id="rId4" imgW="2484000" imgH="745560" progId="">
                  <p:embed/>
                </p:oleObj>
              </mc:Choice>
              <mc:Fallback>
                <p:oleObj r:id="rId4" imgW="2484000" imgH="74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5337175"/>
                        <a:ext cx="24749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Rectangle 13"/>
          <p:cNvSpPr>
            <a:spLocks noChangeArrowheads="1"/>
          </p:cNvSpPr>
          <p:nvPr/>
        </p:nvSpPr>
        <p:spPr bwMode="auto">
          <a:xfrm>
            <a:off x="1295400" y="1127125"/>
            <a:ext cx="9636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Times New Roman" charset="0"/>
              </a:rPr>
              <a:t>Veglia</a:t>
            </a:r>
          </a:p>
        </p:txBody>
      </p:sp>
      <p:sp>
        <p:nvSpPr>
          <p:cNvPr id="44047" name="Rectangle 14"/>
          <p:cNvSpPr>
            <a:spLocks noChangeArrowheads="1"/>
          </p:cNvSpPr>
          <p:nvPr/>
        </p:nvSpPr>
        <p:spPr bwMode="auto">
          <a:xfrm>
            <a:off x="4251325" y="1127125"/>
            <a:ext cx="9636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00FF"/>
                </a:solidFill>
                <a:latin typeface="Times New Roman" charset="0"/>
              </a:rPr>
              <a:t>Sonno</a:t>
            </a:r>
          </a:p>
        </p:txBody>
      </p:sp>
      <p:sp>
        <p:nvSpPr>
          <p:cNvPr id="44048" name="Rectangle 15"/>
          <p:cNvSpPr>
            <a:spLocks noChangeArrowheads="1"/>
          </p:cNvSpPr>
          <p:nvPr/>
        </p:nvSpPr>
        <p:spPr bwMode="auto">
          <a:xfrm>
            <a:off x="1050925" y="4632325"/>
            <a:ext cx="10652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333399"/>
                </a:solidFill>
                <a:latin typeface="Times New Roman" charset="0"/>
              </a:rPr>
              <a:t>NREM</a:t>
            </a:r>
          </a:p>
        </p:txBody>
      </p:sp>
      <p:sp>
        <p:nvSpPr>
          <p:cNvPr id="44049" name="Rectangle 16"/>
          <p:cNvSpPr>
            <a:spLocks noChangeArrowheads="1"/>
          </p:cNvSpPr>
          <p:nvPr/>
        </p:nvSpPr>
        <p:spPr bwMode="auto">
          <a:xfrm>
            <a:off x="4556125" y="4632325"/>
            <a:ext cx="8461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66FF"/>
                </a:solidFill>
                <a:latin typeface="Times New Roman" charset="0"/>
              </a:rPr>
              <a:t>REM</a:t>
            </a:r>
          </a:p>
        </p:txBody>
      </p:sp>
      <p:sp>
        <p:nvSpPr>
          <p:cNvPr id="44050" name="Rectangle 17"/>
          <p:cNvSpPr>
            <a:spLocks noChangeArrowheads="1"/>
          </p:cNvSpPr>
          <p:nvPr/>
        </p:nvSpPr>
        <p:spPr bwMode="auto">
          <a:xfrm>
            <a:off x="3487738" y="2087563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000000"/>
                </a:solidFill>
                <a:latin typeface="Times New Roman" charset="0"/>
              </a:rPr>
              <a:t>NREM-REM</a:t>
            </a:r>
          </a:p>
        </p:txBody>
      </p:sp>
      <p:graphicFrame>
        <p:nvGraphicFramePr>
          <p:cNvPr id="44051" name="Object 18"/>
          <p:cNvGraphicFramePr>
            <a:graphicFrameLocks noChangeAspect="1"/>
          </p:cNvGraphicFramePr>
          <p:nvPr/>
        </p:nvGraphicFramePr>
        <p:xfrm>
          <a:off x="1004888" y="1571625"/>
          <a:ext cx="513397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Documento" r:id="rId6" imgW="5142960" imgH="1112400" progId="Word.Document.8">
                  <p:embed/>
                </p:oleObj>
              </mc:Choice>
              <mc:Fallback>
                <p:oleObj name="Documento" r:id="rId6" imgW="5142960" imgH="1112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1571625"/>
                        <a:ext cx="5133975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2" name="Line 19"/>
          <p:cNvSpPr>
            <a:spLocks noChangeShapeType="1"/>
          </p:cNvSpPr>
          <p:nvPr/>
        </p:nvSpPr>
        <p:spPr bwMode="auto">
          <a:xfrm flipH="1">
            <a:off x="4113213" y="4572000"/>
            <a:ext cx="307975" cy="457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53" name="Rectangle 20"/>
          <p:cNvSpPr>
            <a:spLocks noChangeArrowheads="1"/>
          </p:cNvSpPr>
          <p:nvPr/>
        </p:nvSpPr>
        <p:spPr bwMode="auto">
          <a:xfrm>
            <a:off x="1735138" y="6080125"/>
            <a:ext cx="38274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160" tIns="46080" rIns="92160" bIns="4608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Times New Roman" charset="0"/>
              </a:rPr>
              <a:t>(es.: REMs isolati o in bursts)</a:t>
            </a:r>
          </a:p>
        </p:txBody>
      </p:sp>
    </p:spTree>
    <p:extLst>
      <p:ext uri="{BB962C8B-B14F-4D97-AF65-F5344CB8AC3E}">
        <p14:creationId xmlns:p14="http://schemas.microsoft.com/office/powerpoint/2010/main" val="16966060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685800" y="381000"/>
            <a:ext cx="7543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0000"/>
                </a:solidFill>
                <a:latin typeface="Times New Roman" charset="0"/>
              </a:rPr>
              <a:t>Cicli di sonno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527050" y="3140075"/>
            <a:ext cx="7931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it-IT">
                <a:solidFill>
                  <a:srgbClr val="BBE0E3"/>
                </a:solidFill>
                <a:latin typeface="Times New Roman" charset="0"/>
                <a:cs typeface="Times New Roman" charset="0"/>
              </a:rPr>
              <a:t> </a:t>
            </a:r>
            <a:r>
              <a:rPr lang="it-IT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cicli di sonno</a:t>
            </a:r>
            <a:r>
              <a:rPr lang="it-IT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it-IT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durano ca. 90 minuti</a:t>
            </a:r>
            <a:r>
              <a:rPr lang="it-IT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e possono presentarsi </a:t>
            </a:r>
            <a:r>
              <a:rPr lang="it-IT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dalle 4 alle 6 volte</a:t>
            </a:r>
            <a:r>
              <a:rPr lang="it-IT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a notte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533400" y="5715000"/>
            <a:ext cx="83962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La </a:t>
            </a:r>
            <a:r>
              <a:rPr lang="en-US" b="1">
                <a:solidFill>
                  <a:srgbClr val="000000"/>
                </a:solidFill>
                <a:latin typeface="Times New Roman" charset="0"/>
              </a:rPr>
              <a:t>lunghezza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Times New Roman" charset="0"/>
              </a:rPr>
              <a:t>dei cicli di sonno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é minore negli animali più piccoli.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1524000"/>
            <a:ext cx="80010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Durante il sonno, NREM e REM si alternano ripetutamente nei cosiddetti “</a:t>
            </a:r>
            <a:r>
              <a:rPr lang="en-US" b="1">
                <a:solidFill>
                  <a:srgbClr val="009973"/>
                </a:solidFill>
                <a:latin typeface="Times New Roman" charset="0"/>
              </a:rPr>
              <a:t>cicli NREM/REM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” (o “cicli di sonno”), fornendo così all’episodio di sonno un’architettura CICLICA. 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533400" y="4222750"/>
            <a:ext cx="7750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it-IT">
                <a:solidFill>
                  <a:srgbClr val="000000"/>
                </a:solidFill>
                <a:latin typeface="Times New Roman" charset="0"/>
              </a:rPr>
              <a:t>All’</a:t>
            </a:r>
            <a:r>
              <a:rPr lang="it-IT" b="1">
                <a:solidFill>
                  <a:srgbClr val="000000"/>
                </a:solidFill>
                <a:latin typeface="Times New Roman" charset="0"/>
              </a:rPr>
              <a:t>inizio</a:t>
            </a:r>
            <a:r>
              <a:rPr lang="it-IT">
                <a:solidFill>
                  <a:srgbClr val="000000"/>
                </a:solidFill>
                <a:latin typeface="Times New Roman" charset="0"/>
              </a:rPr>
              <a:t> del sonno, nei cicli c’è </a:t>
            </a:r>
            <a:r>
              <a:rPr lang="it-IT" b="1">
                <a:solidFill>
                  <a:srgbClr val="000000"/>
                </a:solidFill>
                <a:latin typeface="Times New Roman" charset="0"/>
              </a:rPr>
              <a:t>molto sonno a onde lente</a:t>
            </a:r>
            <a:r>
              <a:rPr lang="it-IT">
                <a:solidFill>
                  <a:srgbClr val="000000"/>
                </a:solidFill>
                <a:latin typeface="Times New Roman" charset="0"/>
              </a:rPr>
              <a:t> e poco o nullo REM, mentre </a:t>
            </a:r>
            <a:r>
              <a:rPr lang="it-IT" b="1">
                <a:solidFill>
                  <a:srgbClr val="333399"/>
                </a:solidFill>
                <a:latin typeface="Times New Roman" charset="0"/>
              </a:rPr>
              <a:t>alla fine</a:t>
            </a:r>
            <a:r>
              <a:rPr lang="it-IT">
                <a:solidFill>
                  <a:srgbClr val="000000"/>
                </a:solidFill>
                <a:latin typeface="Times New Roman" charset="0"/>
              </a:rPr>
              <a:t> del sonno c’è poco NREM, di solito senza SWS, e </a:t>
            </a:r>
            <a:r>
              <a:rPr lang="it-IT" b="1">
                <a:solidFill>
                  <a:srgbClr val="333399"/>
                </a:solidFill>
                <a:latin typeface="Times New Roman" charset="0"/>
              </a:rPr>
              <a:t>moltissimo REM</a:t>
            </a:r>
            <a:r>
              <a:rPr lang="it-IT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457200" y="1143000"/>
            <a:ext cx="82296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8356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3219"/>
            <a:ext cx="8458200" cy="59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048000" y="-47625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L’</a:t>
            </a:r>
            <a:r>
              <a:rPr lang="it-IT" sz="3200" b="1" dirty="0" err="1">
                <a:solidFill>
                  <a:srgbClr val="FF0000"/>
                </a:solidFill>
                <a:latin typeface="Times New Roman" charset="0"/>
              </a:rPr>
              <a:t>ipnogramma</a:t>
            </a:r>
            <a:endParaRPr lang="it-IT" sz="32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8132" name="Oval 3"/>
          <p:cNvSpPr>
            <a:spLocks noChangeArrowheads="1"/>
          </p:cNvSpPr>
          <p:nvPr/>
        </p:nvSpPr>
        <p:spPr bwMode="auto">
          <a:xfrm>
            <a:off x="1371600" y="2514600"/>
            <a:ext cx="1219200" cy="3124200"/>
          </a:xfrm>
          <a:prstGeom prst="ellips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6477000" y="2667000"/>
            <a:ext cx="1143000" cy="15240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2057400" y="1524000"/>
            <a:ext cx="3200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it-IT">
                <a:solidFill>
                  <a:srgbClr val="000000"/>
                </a:solidFill>
                <a:latin typeface="Times New Roman" charset="0"/>
              </a:rPr>
              <a:t>ciclo all’inizio del sonno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5257800" y="1371600"/>
            <a:ext cx="3276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it-IT">
                <a:solidFill>
                  <a:srgbClr val="000000"/>
                </a:solidFill>
                <a:latin typeface="Times New Roman" charset="0"/>
              </a:rPr>
              <a:t>ciclo alla fine del sonno</a:t>
            </a:r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 flipH="1">
            <a:off x="2817813" y="1981200"/>
            <a:ext cx="612775" cy="609600"/>
          </a:xfrm>
          <a:prstGeom prst="line">
            <a:avLst/>
          </a:prstGeom>
          <a:noFill/>
          <a:ln w="15840">
            <a:solidFill>
              <a:srgbClr val="808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6934200" y="1905000"/>
            <a:ext cx="1588" cy="533400"/>
          </a:xfrm>
          <a:prstGeom prst="line">
            <a:avLst/>
          </a:prstGeom>
          <a:noFill/>
          <a:ln w="15840">
            <a:solidFill>
              <a:srgbClr val="808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6179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2057400"/>
          </a:xfrm>
          <a:noFill/>
        </p:spPr>
        <p:txBody>
          <a:bodyPr lIns="90488" tIns="44450" rIns="90488" bIns="44450"/>
          <a:lstStyle/>
          <a:p>
            <a:pPr lvl="1" eaLnBrk="1" hangingPunct="1">
              <a:lnSpc>
                <a:spcPct val="90000"/>
              </a:lnSpc>
            </a:pPr>
            <a:r>
              <a:rPr lang="en-US" sz="3600" dirty="0" err="1" smtClean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Quando</a:t>
            </a:r>
            <a:r>
              <a:rPr lang="en-US" sz="3600" dirty="0" smtClean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si</a:t>
            </a:r>
            <a:r>
              <a:rPr lang="en-US" sz="3600" dirty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dorme</a:t>
            </a:r>
            <a:r>
              <a:rPr lang="en-US" sz="3600" dirty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 e </a:t>
            </a:r>
            <a:r>
              <a:rPr lang="en-US" sz="3600" dirty="0" err="1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quando</a:t>
            </a:r>
            <a:r>
              <a:rPr lang="en-US" sz="3600" dirty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 ci </a:t>
            </a:r>
            <a:r>
              <a:rPr lang="en-US" sz="3600" dirty="0" err="1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si</a:t>
            </a:r>
            <a:r>
              <a:rPr lang="en-US" sz="3600" dirty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sveglia</a:t>
            </a:r>
            <a:r>
              <a:rPr lang="en-US" sz="3600" dirty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err="1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Perché</a:t>
            </a:r>
            <a:r>
              <a:rPr lang="en-US" sz="3600" dirty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 in </a:t>
            </a:r>
            <a:r>
              <a:rPr lang="en-US" sz="3600" dirty="0" err="1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quel</a:t>
            </a:r>
            <a:r>
              <a:rPr lang="en-US" sz="3600" dirty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momento</a:t>
            </a:r>
            <a:r>
              <a:rPr lang="en-US" sz="3600" dirty="0">
                <a:solidFill>
                  <a:srgbClr val="008000"/>
                </a:solidFill>
                <a:latin typeface="Times New Roman" charset="0"/>
                <a:ea typeface="Arial" charset="0"/>
                <a:cs typeface="Arial" charset="0"/>
              </a:rPr>
              <a:t> ?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4343400" y="3352800"/>
            <a:ext cx="0" cy="838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752600" y="4249738"/>
            <a:ext cx="5110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800" dirty="0">
                <a:solidFill>
                  <a:srgbClr val="000000"/>
                </a:solidFill>
                <a:latin typeface="Comic Sans MS" charset="0"/>
              </a:rPr>
              <a:t>REGOLAZIONE DEL SONNO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5800" y="4876800"/>
            <a:ext cx="803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Interagiscono 2 fattori: </a:t>
            </a:r>
            <a:r>
              <a:rPr lang="it-IT" dirty="0" err="1" smtClean="0">
                <a:solidFill>
                  <a:srgbClr val="FF0000"/>
                </a:solidFill>
              </a:rPr>
              <a:t>circadianità</a:t>
            </a:r>
            <a:r>
              <a:rPr lang="it-IT" dirty="0" smtClean="0">
                <a:solidFill>
                  <a:srgbClr val="FF0000"/>
                </a:solidFill>
              </a:rPr>
              <a:t> e omeostasi del sonno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19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" y="19050"/>
            <a:ext cx="9086850" cy="457200"/>
          </a:xfrm>
        </p:spPr>
        <p:txBody>
          <a:bodyPr/>
          <a:lstStyle/>
          <a:p>
            <a:r>
              <a:rPr lang="it-IT" sz="3200" dirty="0" smtClean="0"/>
              <a:t>Modello di regolazione del sonno (</a:t>
            </a:r>
            <a:r>
              <a:rPr lang="it-IT" sz="3200" dirty="0" err="1" smtClean="0"/>
              <a:t>Borbely</a:t>
            </a:r>
            <a:r>
              <a:rPr lang="it-IT" sz="3200" dirty="0" smtClean="0"/>
              <a:t>, 1982)</a:t>
            </a:r>
            <a:endParaRPr lang="ru-RU" sz="3200" dirty="0"/>
          </a:p>
        </p:txBody>
      </p:sp>
      <p:sp>
        <p:nvSpPr>
          <p:cNvPr id="2" name="Rettangolo 1"/>
          <p:cNvSpPr/>
          <p:nvPr/>
        </p:nvSpPr>
        <p:spPr>
          <a:xfrm>
            <a:off x="304800" y="990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</a:t>
            </a:r>
            <a:r>
              <a:rPr lang="it-IT" dirty="0" smtClean="0"/>
              <a:t>revede </a:t>
            </a:r>
            <a:r>
              <a:rPr lang="it-IT" dirty="0"/>
              <a:t>l’interazione tra due </a:t>
            </a:r>
            <a:r>
              <a:rPr lang="it-IT" dirty="0" smtClean="0"/>
              <a:t>processi (“modello a due processi”): </a:t>
            </a:r>
            <a:r>
              <a:rPr lang="it-IT" dirty="0"/>
              <a:t>1) il processo </a:t>
            </a:r>
            <a:r>
              <a:rPr lang="it-IT" dirty="0" err="1"/>
              <a:t>S</a:t>
            </a:r>
            <a:r>
              <a:rPr lang="it-IT" dirty="0"/>
              <a:t> (omeostatico) che si accumula durante la veglia, rendendo una persona sempre più sonnolenta </a:t>
            </a:r>
            <a:r>
              <a:rPr lang="it-IT" dirty="0" smtClean="0"/>
              <a:t>all’aumentare della </a:t>
            </a:r>
            <a:r>
              <a:rPr lang="it-IT" dirty="0"/>
              <a:t>d</a:t>
            </a:r>
            <a:r>
              <a:rPr lang="it-IT" dirty="0" smtClean="0"/>
              <a:t>urata della veglia, </a:t>
            </a:r>
            <a:r>
              <a:rPr lang="it-IT" dirty="0"/>
              <a:t>per poi dissiparsi durante </a:t>
            </a:r>
            <a:r>
              <a:rPr lang="it-IT" dirty="0" smtClean="0"/>
              <a:t>il sonno a onde lente; </a:t>
            </a:r>
            <a:r>
              <a:rPr lang="it-IT" dirty="0"/>
              <a:t>2) il processo C (circadiano) che oscilla in funzione del momento della giornata.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5800" y="3657600"/>
            <a:ext cx="708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Ci addormentiamo quando la curva in salita del processo </a:t>
            </a:r>
            <a:r>
              <a:rPr lang="it-IT" dirty="0" err="1" smtClean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 incontra quella in discesa del processo C (temperatura corporea)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21433" y="5334000"/>
            <a:ext cx="6555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 smtClean="0"/>
              <a:t>Nota: la temperatura ha il suo zenit alle 17 e il nadir alle 5 del mattino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363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33375"/>
            <a:ext cx="51943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2400" y="1219200"/>
            <a:ext cx="2935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Modello di regolazione del sonno di </a:t>
            </a:r>
            <a:r>
              <a:rPr lang="it-IT" b="1" dirty="0" err="1" smtClean="0">
                <a:solidFill>
                  <a:srgbClr val="FF0000"/>
                </a:solidFill>
              </a:rPr>
              <a:t>Borbely</a:t>
            </a:r>
            <a:r>
              <a:rPr lang="it-IT" b="1" dirty="0" smtClean="0">
                <a:solidFill>
                  <a:srgbClr val="FF0000"/>
                </a:solidFill>
              </a:rPr>
              <a:t> (1982)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4801" y="32004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 spiega QUANDO ci addormentiamo e quando ci svegliamo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2810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219200"/>
            <a:ext cx="5562600" cy="386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dirty="0" err="1" smtClean="0">
                <a:latin typeface="Arial"/>
                <a:cs typeface="Arial"/>
              </a:rPr>
              <a:t>Salienza</a:t>
            </a:r>
            <a:r>
              <a:rPr lang="en-US" sz="2200" dirty="0" smtClean="0">
                <a:latin typeface="Arial"/>
                <a:cs typeface="Arial"/>
              </a:rPr>
              <a:t>: </a:t>
            </a:r>
            <a:r>
              <a:rPr lang="en-US" sz="2200" dirty="0" err="1" smtClean="0">
                <a:latin typeface="Arial"/>
                <a:cs typeface="Arial"/>
              </a:rPr>
              <a:t>quanto</a:t>
            </a:r>
            <a:r>
              <a:rPr lang="en-US" sz="2200" dirty="0" smtClean="0">
                <a:latin typeface="Arial"/>
                <a:cs typeface="Arial"/>
              </a:rPr>
              <a:t> lo </a:t>
            </a:r>
            <a:r>
              <a:rPr lang="en-US" sz="2200" dirty="0" err="1" smtClean="0">
                <a:latin typeface="Arial"/>
                <a:cs typeface="Arial"/>
              </a:rPr>
              <a:t>stimolo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è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importante</a:t>
            </a:r>
            <a:r>
              <a:rPr lang="en-US" sz="2200" dirty="0" smtClean="0">
                <a:latin typeface="Arial"/>
                <a:cs typeface="Arial"/>
              </a:rPr>
              <a:t> per </a:t>
            </a:r>
            <a:r>
              <a:rPr lang="en-US" sz="2200" dirty="0" err="1" smtClean="0">
                <a:latin typeface="Arial"/>
                <a:cs typeface="Arial"/>
              </a:rPr>
              <a:t>noi</a:t>
            </a:r>
            <a:r>
              <a:rPr lang="en-US" sz="2200" dirty="0" smtClean="0">
                <a:latin typeface="Arial"/>
                <a:cs typeface="Arial"/>
              </a:rPr>
              <a:t>, </a:t>
            </a:r>
            <a:r>
              <a:rPr lang="en-US" sz="2200" dirty="0" err="1" smtClean="0">
                <a:latin typeface="Arial"/>
                <a:cs typeface="Arial"/>
              </a:rPr>
              <a:t>quanto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è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nuovo</a:t>
            </a:r>
            <a:r>
              <a:rPr lang="en-US" sz="2200" dirty="0" smtClean="0">
                <a:latin typeface="Arial"/>
                <a:cs typeface="Arial"/>
              </a:rPr>
              <a:t>, </a:t>
            </a:r>
            <a:r>
              <a:rPr lang="en-US" sz="2200" dirty="0" err="1" smtClean="0">
                <a:latin typeface="Arial"/>
                <a:cs typeface="Arial"/>
              </a:rPr>
              <a:t>quanto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spicca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rispetto</a:t>
            </a:r>
            <a:r>
              <a:rPr lang="en-US" sz="2200" dirty="0" smtClean="0">
                <a:latin typeface="Arial"/>
                <a:cs typeface="Arial"/>
              </a:rPr>
              <a:t> al </a:t>
            </a:r>
            <a:r>
              <a:rPr lang="en-US" sz="2200" dirty="0" err="1" smtClean="0">
                <a:latin typeface="Arial"/>
                <a:cs typeface="Arial"/>
              </a:rPr>
              <a:t>contesto</a:t>
            </a:r>
            <a:r>
              <a:rPr lang="en-US" sz="22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200" b="1" dirty="0" err="1" smtClean="0">
                <a:latin typeface="Arial"/>
                <a:cs typeface="Arial"/>
              </a:rPr>
              <a:t>Buona</a:t>
            </a:r>
            <a:r>
              <a:rPr lang="en-US" sz="2200" b="1" dirty="0" smtClean="0">
                <a:latin typeface="Arial"/>
                <a:cs typeface="Arial"/>
              </a:rPr>
              <a:t> forma</a:t>
            </a:r>
            <a:r>
              <a:rPr lang="en-US" sz="2200" dirty="0" smtClean="0">
                <a:latin typeface="Arial"/>
                <a:cs typeface="Arial"/>
              </a:rPr>
              <a:t>: </a:t>
            </a:r>
            <a:r>
              <a:rPr lang="en-US" sz="2200" dirty="0" err="1" smtClean="0">
                <a:latin typeface="Arial"/>
                <a:cs typeface="Arial"/>
              </a:rPr>
              <a:t>è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più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semplice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percepire</a:t>
            </a:r>
            <a:r>
              <a:rPr lang="en-US" sz="2200" dirty="0" smtClean="0">
                <a:latin typeface="Arial"/>
                <a:cs typeface="Arial"/>
              </a:rPr>
              <a:t> figure </a:t>
            </a:r>
            <a:r>
              <a:rPr lang="en-US" sz="2200" dirty="0" err="1" smtClean="0">
                <a:latin typeface="Arial"/>
                <a:cs typeface="Arial"/>
              </a:rPr>
              <a:t>regolari</a:t>
            </a: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200" b="1" dirty="0" err="1" smtClean="0">
                <a:latin typeface="Arial"/>
                <a:cs typeface="Arial"/>
              </a:rPr>
              <a:t>Esperienza</a:t>
            </a:r>
            <a:r>
              <a:rPr lang="en-US" sz="2200" b="1" dirty="0" smtClean="0">
                <a:latin typeface="Arial"/>
                <a:cs typeface="Arial"/>
              </a:rPr>
              <a:t> </a:t>
            </a:r>
            <a:r>
              <a:rPr lang="en-US" sz="2200" b="1" dirty="0" err="1" smtClean="0">
                <a:latin typeface="Arial"/>
                <a:cs typeface="Arial"/>
              </a:rPr>
              <a:t>passata</a:t>
            </a:r>
            <a:r>
              <a:rPr lang="en-US" sz="2200" dirty="0" smtClean="0">
                <a:latin typeface="Arial"/>
                <a:cs typeface="Arial"/>
              </a:rPr>
              <a:t>: </a:t>
            </a:r>
            <a:r>
              <a:rPr lang="it-IT" sz="2200" dirty="0">
                <a:latin typeface="Arial"/>
                <a:cs typeface="Arial"/>
              </a:rPr>
              <a:t>elementi che per la nostra esperienza passata sono abitualmente associati tra di loro tendono ad essere uniti in </a:t>
            </a:r>
            <a:r>
              <a:rPr lang="it-IT" sz="2200" dirty="0" smtClean="0">
                <a:latin typeface="Arial"/>
                <a:cs typeface="Arial"/>
              </a:rPr>
              <a:t>forme.</a:t>
            </a:r>
            <a:r>
              <a:rPr lang="it-IT" sz="2200" dirty="0">
                <a:latin typeface="Arial"/>
                <a:cs typeface="Arial"/>
              </a:rPr>
              <a:t> </a:t>
            </a:r>
            <a:r>
              <a:rPr lang="it-IT" sz="2200" dirty="0" smtClean="0">
                <a:latin typeface="Arial"/>
                <a:cs typeface="Arial"/>
              </a:rPr>
              <a:t>(un </a:t>
            </a:r>
            <a:r>
              <a:rPr lang="it-IT" sz="2200" dirty="0">
                <a:latin typeface="Arial"/>
                <a:cs typeface="Arial"/>
              </a:rPr>
              <a:t>osservatore che non conosce il nostro alfabeto non può vedere la lettera </a:t>
            </a:r>
            <a:r>
              <a:rPr lang="it-IT" sz="2200" dirty="0" smtClean="0">
                <a:latin typeface="Arial"/>
                <a:cs typeface="Arial"/>
              </a:rPr>
              <a:t>E)</a:t>
            </a:r>
          </a:p>
          <a:p>
            <a:pPr>
              <a:lnSpc>
                <a:spcPct val="80000"/>
              </a:lnSpc>
            </a:pPr>
            <a:endParaRPr lang="it-IT" sz="2200" b="1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200" b="1" dirty="0" err="1" smtClean="0">
                <a:latin typeface="Arial"/>
                <a:cs typeface="Arial"/>
              </a:rPr>
              <a:t>Contrasto</a:t>
            </a:r>
            <a:r>
              <a:rPr lang="en-US" sz="2200" b="1" dirty="0" smtClean="0">
                <a:latin typeface="Arial"/>
                <a:cs typeface="Arial"/>
              </a:rPr>
              <a:t> </a:t>
            </a:r>
            <a:r>
              <a:rPr lang="en-US" sz="2200" b="1" dirty="0" err="1" smtClean="0">
                <a:latin typeface="Arial"/>
                <a:cs typeface="Arial"/>
              </a:rPr>
              <a:t>figura-sfondo</a:t>
            </a:r>
            <a:r>
              <a:rPr lang="en-US" sz="2200" dirty="0" smtClean="0">
                <a:latin typeface="Arial"/>
                <a:cs typeface="Arial"/>
              </a:rPr>
              <a:t>: </a:t>
            </a:r>
            <a:r>
              <a:rPr lang="en-US" sz="2200" dirty="0" err="1" smtClean="0">
                <a:latin typeface="Arial"/>
                <a:cs typeface="Arial"/>
              </a:rPr>
              <a:t>è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più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semplice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isolare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nel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fuoco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dell’attenzione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stimoli</a:t>
            </a:r>
            <a:r>
              <a:rPr lang="en-US" sz="2200" dirty="0" smtClean="0">
                <a:latin typeface="Arial"/>
                <a:cs typeface="Arial"/>
              </a:rPr>
              <a:t> in </a:t>
            </a:r>
            <a:r>
              <a:rPr lang="en-US" sz="2200" dirty="0" err="1" smtClean="0">
                <a:latin typeface="Arial"/>
                <a:cs typeface="Arial"/>
              </a:rPr>
              <a:t>contrasto</a:t>
            </a:r>
            <a:r>
              <a:rPr lang="en-US" sz="2200" dirty="0" smtClean="0">
                <a:latin typeface="Arial"/>
                <a:cs typeface="Arial"/>
              </a:rPr>
              <a:t> con </a:t>
            </a:r>
            <a:r>
              <a:rPr lang="en-US" sz="2200" dirty="0" err="1" smtClean="0">
                <a:latin typeface="Arial"/>
                <a:cs typeface="Arial"/>
              </a:rPr>
              <a:t>uno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sfondo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piuttosto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che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simili</a:t>
            </a:r>
            <a:r>
              <a:rPr lang="en-US" sz="2200" dirty="0" smtClean="0">
                <a:latin typeface="Arial"/>
                <a:cs typeface="Arial"/>
              </a:rPr>
              <a:t> ad </a:t>
            </a:r>
            <a:r>
              <a:rPr lang="en-US" sz="2200" dirty="0" err="1" smtClean="0">
                <a:latin typeface="Arial"/>
                <a:cs typeface="Arial"/>
              </a:rPr>
              <a:t>esso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Attenzione selettiva 2</a:t>
            </a:r>
            <a:endParaRPr lang="ru-RU" sz="4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62000" y="685800"/>
            <a:ext cx="217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facilitata da: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2362200" cy="14927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19400"/>
            <a:ext cx="2362200" cy="1607362"/>
          </a:xfrm>
          <a:prstGeom prst="rect">
            <a:avLst/>
          </a:prstGeom>
        </p:spPr>
      </p:pic>
      <p:pic>
        <p:nvPicPr>
          <p:cNvPr id="6" name="Immagine 5" descr="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0"/>
            <a:ext cx="1320800" cy="1828800"/>
          </a:xfrm>
          <a:prstGeom prst="rect">
            <a:avLst/>
          </a:prstGeom>
        </p:spPr>
      </p:pic>
      <p:sp>
        <p:nvSpPr>
          <p:cNvPr id="7" name="Freccia sinistra 6"/>
          <p:cNvSpPr/>
          <p:nvPr/>
        </p:nvSpPr>
        <p:spPr bwMode="auto">
          <a:xfrm>
            <a:off x="3124200" y="2590800"/>
            <a:ext cx="762000" cy="457200"/>
          </a:xfrm>
          <a:prstGeom prst="leftArrow">
            <a:avLst/>
          </a:prstGeom>
          <a:solidFill>
            <a:srgbClr val="3575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Freccia sinistra 10"/>
          <p:cNvSpPr/>
          <p:nvPr/>
        </p:nvSpPr>
        <p:spPr bwMode="auto">
          <a:xfrm rot="18892693">
            <a:off x="3021623" y="4469880"/>
            <a:ext cx="762000" cy="457200"/>
          </a:xfrm>
          <a:prstGeom prst="leftArrow">
            <a:avLst/>
          </a:prstGeom>
          <a:solidFill>
            <a:srgbClr val="3575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9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4495800" y="4038600"/>
            <a:ext cx="1676400" cy="91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resto del corpo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495800" y="2895600"/>
            <a:ext cx="1676400" cy="91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dirty="0"/>
              <a:t>cervello</a:t>
            </a:r>
          </a:p>
        </p:txBody>
      </p:sp>
      <p:sp>
        <p:nvSpPr>
          <p:cNvPr id="8" name="Ovale 7"/>
          <p:cNvSpPr/>
          <p:nvPr/>
        </p:nvSpPr>
        <p:spPr>
          <a:xfrm>
            <a:off x="4495800" y="5105400"/>
            <a:ext cx="1828800" cy="12954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La DS influenza le prestazioni fisiche</a:t>
            </a:r>
          </a:p>
        </p:txBody>
      </p:sp>
      <p:sp>
        <p:nvSpPr>
          <p:cNvPr id="9" name="Ovale 8"/>
          <p:cNvSpPr/>
          <p:nvPr/>
        </p:nvSpPr>
        <p:spPr>
          <a:xfrm>
            <a:off x="1981200" y="4191000"/>
            <a:ext cx="2438400" cy="16764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La DS </a:t>
            </a:r>
            <a:r>
              <a:rPr lang="it-IT" sz="1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influenza la risposta fisiologica allo stress e quella immunitaria</a:t>
            </a:r>
          </a:p>
        </p:txBody>
      </p:sp>
      <p:sp>
        <p:nvSpPr>
          <p:cNvPr id="10" name="Ovale 9"/>
          <p:cNvSpPr/>
          <p:nvPr/>
        </p:nvSpPr>
        <p:spPr>
          <a:xfrm>
            <a:off x="3429000" y="1295400"/>
            <a:ext cx="1828800" cy="1524000"/>
          </a:xfrm>
          <a:prstGeom prst="ellipse">
            <a:avLst/>
          </a:prstGeom>
          <a:solidFill>
            <a:srgbClr val="00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>
                <a:solidFill>
                  <a:schemeClr val="tx1"/>
                </a:solidFill>
                <a:latin typeface="Calibri"/>
                <a:cs typeface="Calibri"/>
              </a:rPr>
              <a:t>La DS influenza umore e regolazione emotiva</a:t>
            </a:r>
          </a:p>
        </p:txBody>
      </p:sp>
      <p:sp>
        <p:nvSpPr>
          <p:cNvPr id="39943" name="CasellaDiTesto 10"/>
          <p:cNvSpPr txBox="1">
            <a:spLocks noChangeArrowheads="1"/>
          </p:cNvSpPr>
          <p:nvPr/>
        </p:nvSpPr>
        <p:spPr bwMode="auto">
          <a:xfrm>
            <a:off x="2286000" y="6400800"/>
            <a:ext cx="587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DS = deprivazione di sonno; SWS = sonno a onde lente</a:t>
            </a:r>
          </a:p>
        </p:txBody>
      </p:sp>
      <p:sp>
        <p:nvSpPr>
          <p:cNvPr id="12" name="Ovale 11"/>
          <p:cNvSpPr/>
          <p:nvPr/>
        </p:nvSpPr>
        <p:spPr>
          <a:xfrm>
            <a:off x="2133600" y="2590800"/>
            <a:ext cx="1981200" cy="1371600"/>
          </a:xfrm>
          <a:prstGeom prst="ellipse">
            <a:avLst/>
          </a:prstGeom>
          <a:solidFill>
            <a:srgbClr val="00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Il metabolismo cerebrale si riduce in SWS</a:t>
            </a:r>
          </a:p>
        </p:txBody>
      </p:sp>
      <p:sp>
        <p:nvSpPr>
          <p:cNvPr id="13" name="Ovale 12"/>
          <p:cNvSpPr/>
          <p:nvPr/>
        </p:nvSpPr>
        <p:spPr>
          <a:xfrm>
            <a:off x="5486400" y="1295400"/>
            <a:ext cx="1676400" cy="1524000"/>
          </a:xfrm>
          <a:prstGeom prst="ellipse">
            <a:avLst/>
          </a:prstGeom>
          <a:solidFill>
            <a:srgbClr val="00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>
                <a:solidFill>
                  <a:schemeClr val="tx1"/>
                </a:solidFill>
                <a:latin typeface="Calibri"/>
                <a:cs typeface="Calibri"/>
              </a:rPr>
              <a:t>La DS influenza le funzioni cognitive</a:t>
            </a:r>
          </a:p>
        </p:txBody>
      </p:sp>
      <p:sp>
        <p:nvSpPr>
          <p:cNvPr id="14" name="Ovale 13"/>
          <p:cNvSpPr/>
          <p:nvPr/>
        </p:nvSpPr>
        <p:spPr>
          <a:xfrm>
            <a:off x="6400800" y="2514600"/>
            <a:ext cx="2743200" cy="1828800"/>
          </a:xfrm>
          <a:prstGeom prst="ellipse">
            <a:avLst/>
          </a:prstGeom>
          <a:solidFill>
            <a:srgbClr val="00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>
                <a:solidFill>
                  <a:schemeClr val="tx1"/>
                </a:solidFill>
                <a:latin typeface="Calibri"/>
                <a:cs typeface="Calibri"/>
              </a:rPr>
              <a:t>Il sonno beneficia </a:t>
            </a:r>
            <a:r>
              <a:rPr lang="it-IT" sz="1800" b="1" dirty="0">
                <a:solidFill>
                  <a:schemeClr val="tx1"/>
                </a:solidFill>
                <a:latin typeface="Calibri"/>
                <a:cs typeface="Calibri"/>
              </a:rPr>
              <a:t>attivamente</a:t>
            </a:r>
            <a:r>
              <a:rPr lang="it-IT" sz="1800" dirty="0">
                <a:solidFill>
                  <a:schemeClr val="tx1"/>
                </a:solidFill>
                <a:latin typeface="Calibri"/>
                <a:cs typeface="Calibri"/>
              </a:rPr>
              <a:t> consolidamento e integrazione delle memorie</a:t>
            </a: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it-IT" sz="4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Mantenere un buon sonno: </a:t>
            </a:r>
            <a:br>
              <a:rPr lang="it-IT" sz="4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it-IT" sz="4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Perché è così importante?</a:t>
            </a:r>
          </a:p>
        </p:txBody>
      </p:sp>
      <p:sp>
        <p:nvSpPr>
          <p:cNvPr id="39948" name="CasellaDiTesto 5"/>
          <p:cNvSpPr txBox="1">
            <a:spLocks noChangeArrowheads="1"/>
          </p:cNvSpPr>
          <p:nvPr/>
        </p:nvSpPr>
        <p:spPr bwMode="auto">
          <a:xfrm>
            <a:off x="8305800" y="66294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6" name="Ovale 15"/>
          <p:cNvSpPr/>
          <p:nvPr/>
        </p:nvSpPr>
        <p:spPr>
          <a:xfrm>
            <a:off x="6477000" y="4495800"/>
            <a:ext cx="2590800" cy="15240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La DS influenza il metabolismo del glucosio e gli ormoni dell’appetito</a:t>
            </a:r>
          </a:p>
        </p:txBody>
      </p:sp>
    </p:spTree>
    <p:extLst>
      <p:ext uri="{BB962C8B-B14F-4D97-AF65-F5344CB8AC3E}">
        <p14:creationId xmlns:p14="http://schemas.microsoft.com/office/powerpoint/2010/main" val="186622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6324600" cy="386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err="1" smtClean="0"/>
              <a:t>Suoni</a:t>
            </a:r>
            <a:r>
              <a:rPr lang="en-US" sz="2600" dirty="0" smtClean="0"/>
              <a:t> </a:t>
            </a:r>
            <a:r>
              <a:rPr lang="en-US" sz="2600" dirty="0" err="1" smtClean="0"/>
              <a:t>che</a:t>
            </a:r>
            <a:r>
              <a:rPr lang="en-US" sz="2600" dirty="0" smtClean="0"/>
              <a:t> </a:t>
            </a:r>
            <a:r>
              <a:rPr lang="en-US" sz="2600" dirty="0" err="1" smtClean="0"/>
              <a:t>hanno</a:t>
            </a:r>
            <a:r>
              <a:rPr lang="en-US" sz="2600" dirty="0" smtClean="0"/>
              <a:t> un </a:t>
            </a:r>
            <a:r>
              <a:rPr lang="en-US" sz="2600" dirty="0" err="1" smtClean="0"/>
              <a:t>buon</a:t>
            </a:r>
            <a:r>
              <a:rPr lang="en-US" sz="2600" dirty="0" smtClean="0"/>
              <a:t> </a:t>
            </a:r>
            <a:r>
              <a:rPr lang="en-US" sz="2600" dirty="0" err="1" smtClean="0"/>
              <a:t>rilievo</a:t>
            </a:r>
            <a:r>
              <a:rPr lang="en-US" sz="2600" dirty="0" smtClean="0"/>
              <a:t> </a:t>
            </a:r>
            <a:r>
              <a:rPr lang="en-US" sz="2600" dirty="0" err="1" smtClean="0"/>
              <a:t>percettivo</a:t>
            </a:r>
            <a:r>
              <a:rPr lang="en-US" sz="2600" dirty="0" smtClean="0"/>
              <a:t> (un </a:t>
            </a:r>
            <a:r>
              <a:rPr lang="en-US" sz="2600" dirty="0" err="1" smtClean="0"/>
              <a:t>suono</a:t>
            </a:r>
            <a:r>
              <a:rPr lang="en-US" sz="2600" dirty="0" smtClean="0"/>
              <a:t> </a:t>
            </a:r>
            <a:r>
              <a:rPr lang="en-US" sz="2600" dirty="0" err="1" smtClean="0"/>
              <a:t>rimarcato</a:t>
            </a:r>
            <a:r>
              <a:rPr lang="en-US" sz="2600" dirty="0" smtClean="0"/>
              <a:t> con </a:t>
            </a:r>
            <a:r>
              <a:rPr lang="en-US" sz="2600" dirty="0" err="1" smtClean="0"/>
              <a:t>l’accento</a:t>
            </a:r>
            <a:r>
              <a:rPr lang="en-US" sz="2600" dirty="0" smtClean="0"/>
              <a:t>,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pausa</a:t>
            </a:r>
            <a:r>
              <a:rPr lang="en-US" sz="2600" dirty="0" smtClean="0"/>
              <a:t> </a:t>
            </a:r>
            <a:r>
              <a:rPr lang="en-US" sz="2600" dirty="0" err="1" smtClean="0"/>
              <a:t>seguita</a:t>
            </a:r>
            <a:r>
              <a:rPr lang="en-US" sz="2600" dirty="0" smtClean="0"/>
              <a:t> da un </a:t>
            </a:r>
            <a:r>
              <a:rPr lang="en-US" sz="2600" dirty="0" err="1" smtClean="0"/>
              <a:t>aumento</a:t>
            </a:r>
            <a:r>
              <a:rPr lang="en-US" sz="2600" dirty="0" smtClean="0"/>
              <a:t> di volume, </a:t>
            </a:r>
            <a:r>
              <a:rPr lang="en-US" sz="2600" dirty="0" err="1" smtClean="0"/>
              <a:t>ecc</a:t>
            </a:r>
            <a:r>
              <a:rPr lang="en-US" sz="2600" dirty="0" smtClean="0"/>
              <a:t>.) </a:t>
            </a:r>
            <a:r>
              <a:rPr lang="en-US" sz="2600" dirty="0" err="1" smtClean="0"/>
              <a:t>destano</a:t>
            </a:r>
            <a:r>
              <a:rPr lang="en-US" sz="2600" dirty="0" smtClean="0"/>
              <a:t> </a:t>
            </a:r>
            <a:r>
              <a:rPr lang="en-US" sz="2600" dirty="0" err="1" smtClean="0"/>
              <a:t>l’attenzione</a:t>
            </a:r>
            <a:r>
              <a:rPr lang="en-US" sz="2600" dirty="0" smtClean="0"/>
              <a:t> </a:t>
            </a:r>
            <a:r>
              <a:rPr lang="en-US" sz="2600" dirty="0" err="1" smtClean="0"/>
              <a:t>più</a:t>
            </a:r>
            <a:r>
              <a:rPr lang="en-US" sz="2600" dirty="0" smtClean="0"/>
              <a:t> </a:t>
            </a:r>
            <a:r>
              <a:rPr lang="en-US" sz="2600" dirty="0" err="1" smtClean="0"/>
              <a:t>facilmente</a:t>
            </a:r>
            <a:r>
              <a:rPr lang="en-US" sz="2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Se </a:t>
            </a:r>
            <a:r>
              <a:rPr lang="en-US" sz="2600" dirty="0" err="1" smtClean="0"/>
              <a:t>attraverso</a:t>
            </a:r>
            <a:r>
              <a:rPr lang="en-US" sz="2600" dirty="0" smtClean="0"/>
              <a:t> </a:t>
            </a:r>
            <a:r>
              <a:rPr lang="en-US" sz="2600" dirty="0" err="1" smtClean="0"/>
              <a:t>delle</a:t>
            </a:r>
            <a:r>
              <a:rPr lang="en-US" sz="2600" dirty="0" smtClean="0"/>
              <a:t> </a:t>
            </a:r>
            <a:r>
              <a:rPr lang="en-US" sz="2600" dirty="0" err="1" smtClean="0"/>
              <a:t>cuffie</a:t>
            </a:r>
            <a:r>
              <a:rPr lang="en-US" sz="2600" dirty="0" smtClean="0"/>
              <a:t> </a:t>
            </a:r>
            <a:r>
              <a:rPr lang="en-US" sz="2600" dirty="0" err="1" smtClean="0"/>
              <a:t>inviamo</a:t>
            </a:r>
            <a:r>
              <a:rPr lang="en-US" sz="2600" dirty="0" smtClean="0"/>
              <a:t> al </a:t>
            </a:r>
            <a:r>
              <a:rPr lang="en-US" sz="2600" dirty="0" err="1" smtClean="0"/>
              <a:t>soggetto</a:t>
            </a:r>
            <a:r>
              <a:rPr lang="en-US" sz="2600" dirty="0" smtClean="0"/>
              <a:t> 2 </a:t>
            </a:r>
            <a:r>
              <a:rPr lang="en-US" sz="2600" dirty="0" err="1" smtClean="0"/>
              <a:t>messaggi</a:t>
            </a:r>
            <a:r>
              <a:rPr lang="en-US" sz="2600" dirty="0" smtClean="0"/>
              <a:t> </a:t>
            </a:r>
            <a:r>
              <a:rPr lang="en-US" sz="2600" dirty="0" err="1" smtClean="0"/>
              <a:t>contemporanei</a:t>
            </a:r>
            <a:r>
              <a:rPr lang="en-US" sz="2600" dirty="0" smtClean="0"/>
              <a:t> (</a:t>
            </a:r>
            <a:r>
              <a:rPr lang="en-US" sz="2600" i="1" dirty="0" err="1" smtClean="0"/>
              <a:t>tecnica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dell’ascolto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dicotico</a:t>
            </a:r>
            <a:r>
              <a:rPr lang="en-US" sz="2600" i="1" dirty="0" smtClean="0"/>
              <a:t> o </a:t>
            </a:r>
            <a:r>
              <a:rPr lang="en-US" sz="2600" i="1" dirty="0" err="1" smtClean="0"/>
              <a:t>binaurale</a:t>
            </a:r>
            <a:r>
              <a:rPr lang="en-US" sz="2600" dirty="0" smtClean="0"/>
              <a:t>): 1) se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messaggi</a:t>
            </a:r>
            <a:r>
              <a:rPr lang="en-US" sz="2600" dirty="0" smtClean="0"/>
              <a:t> </a:t>
            </a:r>
            <a:r>
              <a:rPr lang="en-US" sz="2600" dirty="0" err="1" smtClean="0"/>
              <a:t>sono</a:t>
            </a:r>
            <a:r>
              <a:rPr lang="en-US" sz="2600" dirty="0" smtClean="0"/>
              <a:t> </a:t>
            </a:r>
            <a:r>
              <a:rPr lang="en-US" sz="2600" dirty="0" err="1" smtClean="0"/>
              <a:t>pronunciati</a:t>
            </a:r>
            <a:r>
              <a:rPr lang="en-US" sz="2600" dirty="0" smtClean="0"/>
              <a:t> </a:t>
            </a:r>
            <a:r>
              <a:rPr lang="en-US" sz="2600" dirty="0" err="1" smtClean="0"/>
              <a:t>dalla</a:t>
            </a:r>
            <a:r>
              <a:rPr lang="en-US" sz="2600" dirty="0" smtClean="0"/>
              <a:t> </a:t>
            </a:r>
            <a:r>
              <a:rPr lang="en-US" sz="2600" dirty="0" err="1" smtClean="0"/>
              <a:t>stessa</a:t>
            </a:r>
            <a:r>
              <a:rPr lang="en-US" sz="2600" dirty="0" smtClean="0"/>
              <a:t> voce </a:t>
            </a:r>
            <a:r>
              <a:rPr lang="en-US" sz="2600" dirty="0" err="1" smtClean="0"/>
              <a:t>il</a:t>
            </a:r>
            <a:r>
              <a:rPr lang="en-US" sz="2600" dirty="0" smtClean="0"/>
              <a:t> </a:t>
            </a:r>
            <a:r>
              <a:rPr lang="en-US" sz="2600" dirty="0" err="1" smtClean="0"/>
              <a:t>soggetto</a:t>
            </a:r>
            <a:r>
              <a:rPr lang="en-US" sz="2600" dirty="0" smtClean="0"/>
              <a:t> </a:t>
            </a:r>
            <a:r>
              <a:rPr lang="en-US" sz="2600" dirty="0" err="1" smtClean="0"/>
              <a:t>avrà</a:t>
            </a:r>
            <a:r>
              <a:rPr lang="en-US" sz="2600" dirty="0" smtClean="0"/>
              <a:t> </a:t>
            </a:r>
            <a:r>
              <a:rPr lang="en-US" sz="2600" dirty="0" err="1" smtClean="0"/>
              <a:t>difficoltà</a:t>
            </a:r>
            <a:r>
              <a:rPr lang="en-US" sz="2600" dirty="0" smtClean="0"/>
              <a:t> a </a:t>
            </a:r>
            <a:r>
              <a:rPr lang="en-US" sz="2600" dirty="0" err="1" smtClean="0"/>
              <a:t>prestare</a:t>
            </a:r>
            <a:r>
              <a:rPr lang="en-US" sz="2600" dirty="0" smtClean="0"/>
              <a:t> </a:t>
            </a:r>
            <a:r>
              <a:rPr lang="en-US" sz="2600" dirty="0" err="1" smtClean="0"/>
              <a:t>attenzione</a:t>
            </a:r>
            <a:r>
              <a:rPr lang="en-US" sz="2600" dirty="0" smtClean="0"/>
              <a:t> </a:t>
            </a:r>
            <a:r>
              <a:rPr lang="en-US" sz="2600" dirty="0" err="1" smtClean="0"/>
              <a:t>selettiva</a:t>
            </a:r>
            <a:r>
              <a:rPr lang="en-US" sz="2600" dirty="0" smtClean="0"/>
              <a:t> ad un solo </a:t>
            </a:r>
            <a:r>
              <a:rPr lang="en-US" sz="2600" dirty="0" err="1" smtClean="0"/>
              <a:t>messaggio</a:t>
            </a:r>
            <a:r>
              <a:rPr lang="en-US" sz="2600" dirty="0" smtClean="0"/>
              <a:t>; 2) se ad un </a:t>
            </a:r>
            <a:r>
              <a:rPr lang="en-US" sz="2600" dirty="0" err="1" smtClean="0"/>
              <a:t>orecchio</a:t>
            </a:r>
            <a:r>
              <a:rPr lang="en-US" sz="2600" dirty="0" smtClean="0"/>
              <a:t> </a:t>
            </a:r>
            <a:r>
              <a:rPr lang="en-US" sz="2600" dirty="0" err="1" smtClean="0"/>
              <a:t>viene</a:t>
            </a:r>
            <a:r>
              <a:rPr lang="en-US" sz="2600" dirty="0" smtClean="0"/>
              <a:t> </a:t>
            </a:r>
            <a:r>
              <a:rPr lang="en-US" sz="2600" dirty="0" err="1" smtClean="0"/>
              <a:t>inviata</a:t>
            </a:r>
            <a:r>
              <a:rPr lang="en-US" sz="2600" dirty="0" smtClean="0"/>
              <a:t> </a:t>
            </a:r>
            <a:r>
              <a:rPr lang="en-US" sz="2600" dirty="0" err="1" smtClean="0"/>
              <a:t>una</a:t>
            </a:r>
            <a:r>
              <a:rPr lang="en-US" sz="2600" dirty="0" smtClean="0"/>
              <a:t> voce e </a:t>
            </a:r>
            <a:r>
              <a:rPr lang="en-US" sz="2600" dirty="0" err="1" smtClean="0"/>
              <a:t>all’altro</a:t>
            </a:r>
            <a:r>
              <a:rPr lang="en-US" sz="2600" dirty="0" smtClean="0"/>
              <a:t>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melodia</a:t>
            </a:r>
            <a:r>
              <a:rPr lang="en-US" sz="2600" dirty="0" smtClean="0"/>
              <a:t> non </a:t>
            </a:r>
            <a:r>
              <a:rPr lang="en-US" sz="2600" dirty="0" err="1" smtClean="0"/>
              <a:t>sarà</a:t>
            </a:r>
            <a:r>
              <a:rPr lang="en-US" sz="2600" dirty="0" smtClean="0"/>
              <a:t> </a:t>
            </a:r>
            <a:r>
              <a:rPr lang="en-US" sz="2600" dirty="0" err="1" smtClean="0"/>
              <a:t>difficile</a:t>
            </a:r>
            <a:r>
              <a:rPr lang="en-US" sz="2600" dirty="0" smtClean="0"/>
              <a:t> </a:t>
            </a:r>
            <a:r>
              <a:rPr lang="en-US" sz="2600" dirty="0" err="1" smtClean="0"/>
              <a:t>prestare</a:t>
            </a:r>
            <a:r>
              <a:rPr lang="en-US" sz="2600" dirty="0" smtClean="0"/>
              <a:t> </a:t>
            </a:r>
            <a:r>
              <a:rPr lang="en-US" sz="2600" dirty="0" err="1" smtClean="0"/>
              <a:t>attenzione</a:t>
            </a:r>
            <a:r>
              <a:rPr lang="en-US" sz="2600" dirty="0" smtClean="0"/>
              <a:t> </a:t>
            </a:r>
            <a:r>
              <a:rPr lang="en-US" sz="2600" dirty="0" err="1" smtClean="0"/>
              <a:t>alla</a:t>
            </a:r>
            <a:r>
              <a:rPr lang="en-US" sz="2600" dirty="0" smtClean="0"/>
              <a:t> voce  </a:t>
            </a:r>
            <a:endParaRPr lang="en-US" sz="26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Esempi nel dominio acustico</a:t>
            </a:r>
            <a:endParaRPr lang="ru-RU" sz="4000" dirty="0"/>
          </a:p>
        </p:txBody>
      </p:sp>
      <p:pic>
        <p:nvPicPr>
          <p:cNvPr id="2" name="Immagine 1" descr="download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676400"/>
            <a:ext cx="2463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153400" cy="4367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300" dirty="0" smtClean="0">
                <a:latin typeface="Arial"/>
                <a:cs typeface="Arial"/>
              </a:rPr>
              <a:t>In </a:t>
            </a:r>
            <a:r>
              <a:rPr lang="en-US" sz="2300" dirty="0" err="1" smtClean="0">
                <a:latin typeface="Arial"/>
                <a:cs typeface="Arial"/>
              </a:rPr>
              <a:t>genere</a:t>
            </a:r>
            <a:r>
              <a:rPr lang="en-US" sz="2300" dirty="0" smtClean="0">
                <a:latin typeface="Arial"/>
                <a:cs typeface="Arial"/>
              </a:rPr>
              <a:t> in </a:t>
            </a:r>
            <a:r>
              <a:rPr lang="en-US" sz="2300" dirty="0" err="1" smtClean="0">
                <a:latin typeface="Arial"/>
                <a:cs typeface="Arial"/>
              </a:rPr>
              <a:t>condizioni</a:t>
            </a:r>
            <a:r>
              <a:rPr lang="en-US" sz="2300" dirty="0" smtClean="0">
                <a:latin typeface="Arial"/>
                <a:cs typeface="Arial"/>
              </a:rPr>
              <a:t> come </a:t>
            </a:r>
            <a:r>
              <a:rPr lang="en-US" sz="2300" dirty="0" err="1" smtClean="0">
                <a:latin typeface="Arial"/>
                <a:cs typeface="Arial"/>
              </a:rPr>
              <a:t>l’ascolto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dicotico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soggetti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riescono</a:t>
            </a:r>
            <a:r>
              <a:rPr lang="en-US" sz="2300" dirty="0" smtClean="0">
                <a:latin typeface="Arial"/>
                <a:cs typeface="Arial"/>
              </a:rPr>
              <a:t> a </a:t>
            </a:r>
            <a:r>
              <a:rPr lang="en-US" sz="2300" dirty="0" err="1" smtClean="0">
                <a:latin typeface="Arial"/>
                <a:cs typeface="Arial"/>
              </a:rPr>
              <a:t>riferire</a:t>
            </a:r>
            <a:r>
              <a:rPr lang="en-US" sz="2300" dirty="0" smtClean="0">
                <a:latin typeface="Arial"/>
                <a:cs typeface="Arial"/>
              </a:rPr>
              <a:t> la </a:t>
            </a:r>
            <a:r>
              <a:rPr lang="en-US" sz="2300" dirty="0" err="1" smtClean="0">
                <a:latin typeface="Arial"/>
                <a:cs typeface="Arial"/>
              </a:rPr>
              <a:t>natura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generica</a:t>
            </a:r>
            <a:r>
              <a:rPr lang="en-US" sz="2300" dirty="0" smtClean="0">
                <a:latin typeface="Arial"/>
                <a:cs typeface="Arial"/>
              </a:rPr>
              <a:t> del </a:t>
            </a:r>
            <a:r>
              <a:rPr lang="en-US" sz="2300" dirty="0" err="1" smtClean="0">
                <a:latin typeface="Arial"/>
                <a:cs typeface="Arial"/>
              </a:rPr>
              <a:t>messaggio</a:t>
            </a:r>
            <a:r>
              <a:rPr lang="en-US" sz="2300" dirty="0" smtClean="0">
                <a:latin typeface="Arial"/>
                <a:cs typeface="Arial"/>
              </a:rPr>
              <a:t> “non </a:t>
            </a:r>
            <a:r>
              <a:rPr lang="en-US" sz="2300" dirty="0" err="1" smtClean="0">
                <a:latin typeface="Arial"/>
                <a:cs typeface="Arial"/>
              </a:rPr>
              <a:t>ascoltato</a:t>
            </a:r>
            <a:r>
              <a:rPr lang="en-US" sz="2300" dirty="0" smtClean="0">
                <a:latin typeface="Arial"/>
                <a:cs typeface="Arial"/>
              </a:rPr>
              <a:t>” (parole vs. </a:t>
            </a:r>
            <a:r>
              <a:rPr lang="en-US" sz="2300" dirty="0" err="1" smtClean="0">
                <a:latin typeface="Arial"/>
                <a:cs typeface="Arial"/>
              </a:rPr>
              <a:t>musica</a:t>
            </a:r>
            <a:r>
              <a:rPr lang="en-US" sz="2300" dirty="0" smtClean="0">
                <a:latin typeface="Arial"/>
                <a:cs typeface="Arial"/>
              </a:rPr>
              <a:t>, voce </a:t>
            </a:r>
            <a:r>
              <a:rPr lang="en-US" sz="2300" dirty="0" err="1" smtClean="0">
                <a:latin typeface="Arial"/>
                <a:cs typeface="Arial"/>
              </a:rPr>
              <a:t>maschile</a:t>
            </a:r>
            <a:r>
              <a:rPr lang="en-US" sz="2300" dirty="0" smtClean="0">
                <a:latin typeface="Arial"/>
                <a:cs typeface="Arial"/>
              </a:rPr>
              <a:t> vs. </a:t>
            </a:r>
            <a:r>
              <a:rPr lang="en-US" sz="2300" dirty="0" err="1" smtClean="0">
                <a:latin typeface="Arial"/>
                <a:cs typeface="Arial"/>
              </a:rPr>
              <a:t>femminile</a:t>
            </a:r>
            <a:r>
              <a:rPr lang="en-US" sz="2300" dirty="0" smtClean="0">
                <a:latin typeface="Arial"/>
                <a:cs typeface="Arial"/>
              </a:rPr>
              <a:t>) ma </a:t>
            </a:r>
            <a:r>
              <a:rPr lang="en-US" sz="2300" dirty="0" err="1" smtClean="0">
                <a:latin typeface="Arial"/>
                <a:cs typeface="Arial"/>
              </a:rPr>
              <a:t>nulla</a:t>
            </a:r>
            <a:r>
              <a:rPr lang="en-US" sz="2300" dirty="0" smtClean="0">
                <a:latin typeface="Arial"/>
                <a:cs typeface="Arial"/>
              </a:rPr>
              <a:t> di </a:t>
            </a:r>
            <a:r>
              <a:rPr lang="en-US" sz="2300" dirty="0" err="1" smtClean="0">
                <a:latin typeface="Arial"/>
                <a:cs typeface="Arial"/>
              </a:rPr>
              <a:t>più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preciso</a:t>
            </a:r>
            <a:r>
              <a:rPr lang="en-US" sz="2300" dirty="0" smtClean="0">
                <a:latin typeface="Arial"/>
                <a:cs typeface="Arial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300" dirty="0" smtClean="0">
                <a:latin typeface="Arial"/>
                <a:cs typeface="Arial"/>
              </a:rPr>
              <a:t>Secondo Broadbent </a:t>
            </a:r>
            <a:r>
              <a:rPr lang="en-US" sz="2300" dirty="0" err="1" smtClean="0">
                <a:latin typeface="Arial"/>
                <a:cs typeface="Arial"/>
              </a:rPr>
              <a:t>il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filtro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attentivo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blocca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segnali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dai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recettori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sensoriali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nel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loro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percorso</a:t>
            </a:r>
            <a:r>
              <a:rPr lang="en-US" sz="2300" dirty="0" smtClean="0">
                <a:latin typeface="Arial"/>
                <a:cs typeface="Arial"/>
              </a:rPr>
              <a:t> verso la </a:t>
            </a:r>
            <a:r>
              <a:rPr lang="en-US" sz="2300" dirty="0" err="1" smtClean="0">
                <a:latin typeface="Arial"/>
                <a:cs typeface="Arial"/>
              </a:rPr>
              <a:t>corteccia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cerebrale</a:t>
            </a:r>
            <a:r>
              <a:rPr lang="en-US" sz="2300" dirty="0" smtClean="0">
                <a:latin typeface="Arial"/>
                <a:cs typeface="Arial"/>
              </a:rPr>
              <a:t> (per cui non </a:t>
            </a:r>
            <a:r>
              <a:rPr lang="en-US" sz="2300" dirty="0" err="1" smtClean="0">
                <a:latin typeface="Arial"/>
                <a:cs typeface="Arial"/>
              </a:rPr>
              <a:t>vengono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elaborati</a:t>
            </a:r>
            <a:r>
              <a:rPr lang="en-US" sz="2300" dirty="0" smtClean="0">
                <a:latin typeface="Arial"/>
                <a:cs typeface="Arial"/>
              </a:rPr>
              <a:t> e “</a:t>
            </a:r>
            <a:r>
              <a:rPr lang="en-US" sz="2300" dirty="0" err="1" smtClean="0">
                <a:latin typeface="Arial"/>
                <a:cs typeface="Arial"/>
              </a:rPr>
              <a:t>compresi</a:t>
            </a:r>
            <a:r>
              <a:rPr lang="en-US" sz="2300" dirty="0" smtClean="0">
                <a:latin typeface="Arial"/>
                <a:cs typeface="Arial"/>
              </a:rPr>
              <a:t>”)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300" dirty="0" smtClean="0">
                <a:latin typeface="Arial"/>
                <a:cs typeface="Arial"/>
              </a:rPr>
              <a:t>   MA:</a:t>
            </a:r>
          </a:p>
          <a:p>
            <a:pPr>
              <a:lnSpc>
                <a:spcPct val="80000"/>
              </a:lnSpc>
            </a:pPr>
            <a:r>
              <a:rPr lang="en-US" sz="2300" i="1" dirty="0" err="1" smtClean="0">
                <a:latin typeface="Arial"/>
                <a:cs typeface="Arial"/>
              </a:rPr>
              <a:t>effetto</a:t>
            </a:r>
            <a:r>
              <a:rPr lang="en-US" sz="2300" i="1" dirty="0" smtClean="0">
                <a:latin typeface="Arial"/>
                <a:cs typeface="Arial"/>
              </a:rPr>
              <a:t> cocktail party</a:t>
            </a:r>
            <a:r>
              <a:rPr lang="en-US" sz="2300" dirty="0">
                <a:latin typeface="Arial"/>
                <a:cs typeface="Arial"/>
              </a:rPr>
              <a:t>: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alcuni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segnali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vengono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raccolti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percettivamente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anche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senza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che</a:t>
            </a:r>
            <a:r>
              <a:rPr lang="en-US" sz="2300" dirty="0" smtClean="0">
                <a:latin typeface="Arial"/>
                <a:cs typeface="Arial"/>
              </a:rPr>
              <a:t> vi </a:t>
            </a:r>
            <a:r>
              <a:rPr lang="en-US" sz="2300" dirty="0" err="1" smtClean="0">
                <a:latin typeface="Arial"/>
                <a:cs typeface="Arial"/>
              </a:rPr>
              <a:t>si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presti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deliberata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attenzione</a:t>
            </a:r>
            <a:r>
              <a:rPr lang="en-US" sz="2300" dirty="0" smtClean="0">
                <a:latin typeface="Arial"/>
                <a:cs typeface="Arial"/>
              </a:rPr>
              <a:t> (</a:t>
            </a:r>
            <a:r>
              <a:rPr lang="en-US" sz="2300" dirty="0" err="1" smtClean="0">
                <a:latin typeface="Arial"/>
                <a:cs typeface="Arial"/>
              </a:rPr>
              <a:t>cogliere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il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proprio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nome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pronunciato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nella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folla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pur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essendo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focalizzati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su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una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smtClean="0">
                <a:latin typeface="Arial"/>
                <a:cs typeface="Arial"/>
              </a:rPr>
              <a:t>conversazione </a:t>
            </a:r>
            <a:r>
              <a:rPr lang="en-US" sz="2300" dirty="0" err="1" smtClean="0">
                <a:latin typeface="Arial"/>
                <a:cs typeface="Arial"/>
              </a:rPr>
              <a:t>specifica</a:t>
            </a:r>
            <a:r>
              <a:rPr lang="en-US" sz="2300" dirty="0" smtClean="0">
                <a:latin typeface="Arial"/>
                <a:cs typeface="Arial"/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en-US" sz="2300" dirty="0" err="1" smtClean="0">
                <a:latin typeface="Arial"/>
                <a:cs typeface="Arial"/>
              </a:rPr>
              <a:t>Probabilmente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il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filtro</a:t>
            </a:r>
            <a:r>
              <a:rPr lang="en-US" sz="2300" dirty="0" smtClean="0">
                <a:latin typeface="Arial"/>
                <a:cs typeface="Arial"/>
              </a:rPr>
              <a:t> non </a:t>
            </a:r>
            <a:r>
              <a:rPr lang="en-US" sz="2300" dirty="0" err="1" smtClean="0">
                <a:latin typeface="Arial"/>
                <a:cs typeface="Arial"/>
              </a:rPr>
              <a:t>è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assoluto</a:t>
            </a:r>
            <a:r>
              <a:rPr lang="en-US" sz="2300" dirty="0" smtClean="0">
                <a:latin typeface="Arial"/>
                <a:cs typeface="Arial"/>
              </a:rPr>
              <a:t> ma solo </a:t>
            </a:r>
            <a:r>
              <a:rPr lang="en-US" sz="2300" dirty="0" err="1" smtClean="0">
                <a:latin typeface="Arial"/>
                <a:cs typeface="Arial"/>
              </a:rPr>
              <a:t>attenuativo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dell’accessibilità</a:t>
            </a:r>
            <a:endParaRPr lang="en-US" sz="2300" dirty="0">
              <a:latin typeface="Arial"/>
              <a:cs typeface="Arial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" y="19050"/>
            <a:ext cx="9086850" cy="457200"/>
          </a:xfrm>
        </p:spPr>
        <p:txBody>
          <a:bodyPr/>
          <a:lstStyle/>
          <a:p>
            <a:r>
              <a:rPr lang="it-IT" sz="3600" dirty="0" smtClean="0"/>
              <a:t>Teoria del filtro primario (</a:t>
            </a:r>
            <a:r>
              <a:rPr lang="it-IT" sz="3600" dirty="0" err="1" smtClean="0"/>
              <a:t>Broadbent</a:t>
            </a:r>
            <a:r>
              <a:rPr lang="it-IT" sz="3600" dirty="0" smtClean="0"/>
              <a:t>, 1958)</a:t>
            </a:r>
            <a:endParaRPr lang="ru-RU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0999" y="704672"/>
            <a:ext cx="8458201" cy="1200328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Cosa succede agli stimoli ai quali non si presta attenzione?</a:t>
            </a:r>
          </a:p>
          <a:p>
            <a:r>
              <a:rPr lang="it-IT" dirty="0" smtClean="0"/>
              <a:t>Quanto a fondo elaboriamo le informazioni percettive sulle quali non abbiamo diretto l’attenzione consapevole?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39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3962400"/>
          </a:xfrm>
        </p:spPr>
        <p:txBody>
          <a:bodyPr/>
          <a:lstStyle/>
          <a:p>
            <a:r>
              <a:rPr lang="it-IT" sz="2400" dirty="0">
                <a:latin typeface="Arial"/>
                <a:cs typeface="Arial"/>
              </a:rPr>
              <a:t>I</a:t>
            </a:r>
            <a:r>
              <a:rPr lang="it-IT" sz="2400" dirty="0" smtClean="0">
                <a:latin typeface="Arial"/>
                <a:cs typeface="Arial"/>
              </a:rPr>
              <a:t>l </a:t>
            </a:r>
            <a:r>
              <a:rPr lang="it-IT" sz="2400" dirty="0">
                <a:latin typeface="Arial"/>
                <a:cs typeface="Arial"/>
              </a:rPr>
              <a:t>filtro </a:t>
            </a:r>
            <a:r>
              <a:rPr lang="it-IT" sz="2400" dirty="0" err="1">
                <a:latin typeface="Arial"/>
                <a:cs typeface="Arial"/>
              </a:rPr>
              <a:t>attentivo</a:t>
            </a:r>
            <a:r>
              <a:rPr lang="it-IT" sz="2400" dirty="0">
                <a:latin typeface="Arial"/>
                <a:cs typeface="Arial"/>
              </a:rPr>
              <a:t> si limita a ridurre, e non a </a:t>
            </a:r>
            <a:r>
              <a:rPr lang="it-IT" sz="2400" dirty="0" smtClean="0">
                <a:latin typeface="Arial"/>
                <a:cs typeface="Arial"/>
              </a:rPr>
              <a:t>bloccare del tutto, </a:t>
            </a:r>
            <a:r>
              <a:rPr lang="it-IT" sz="2400" dirty="0">
                <a:latin typeface="Arial"/>
                <a:cs typeface="Arial"/>
              </a:rPr>
              <a:t>l'informazione disponibile nel canale non </a:t>
            </a:r>
            <a:r>
              <a:rPr lang="it-IT" sz="2400" dirty="0" err="1" smtClean="0">
                <a:latin typeface="Arial"/>
                <a:cs typeface="Arial"/>
              </a:rPr>
              <a:t>attentivo</a:t>
            </a:r>
            <a:r>
              <a:rPr lang="it-IT" sz="2400" dirty="0">
                <a:latin typeface="Arial"/>
                <a:cs typeface="Arial"/>
              </a:rPr>
              <a:t>;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inoltre, in particolari condizioni, anche questa informazione ridotta è sufficiente ad attivare delle unità nel lessico mentale (una sorta di magazzino </a:t>
            </a:r>
            <a:r>
              <a:rPr lang="it-IT" sz="2400" dirty="0" smtClean="0">
                <a:latin typeface="Arial"/>
                <a:cs typeface="Arial"/>
              </a:rPr>
              <a:t>degli stimoli conosciuti)</a:t>
            </a:r>
            <a:endParaRPr lang="it-IT" sz="2400" dirty="0">
              <a:latin typeface="Arial"/>
              <a:cs typeface="Arial"/>
            </a:endParaRPr>
          </a:p>
          <a:p>
            <a:r>
              <a:rPr lang="it-IT" sz="2400" dirty="0">
                <a:latin typeface="Arial"/>
                <a:cs typeface="Arial"/>
              </a:rPr>
              <a:t>All'interno del lessico mentale esisterebbe uno stato di facilitazione di alcune unità che aumenterebbe la probabilità per certi significati (come ad esempio il proprio nome di battesimo), di essere attivati e quindi </a:t>
            </a:r>
            <a:r>
              <a:rPr lang="it-IT" sz="2400" dirty="0" smtClean="0">
                <a:latin typeface="Arial"/>
                <a:cs typeface="Arial"/>
              </a:rPr>
              <a:t>percepiti. </a:t>
            </a:r>
          </a:p>
          <a:p>
            <a:r>
              <a:rPr lang="it-IT" sz="2400" dirty="0" smtClean="0">
                <a:latin typeface="Arial"/>
                <a:cs typeface="Arial"/>
              </a:rPr>
              <a:t>Ad es. </a:t>
            </a:r>
            <a:r>
              <a:rPr lang="it-IT" sz="2400" dirty="0">
                <a:latin typeface="Arial"/>
                <a:cs typeface="Arial"/>
              </a:rPr>
              <a:t>i soggetti erano sensibili all'informazione presentata all'orecchio cui si doveva prestare meno attenzione, soprattutto se la voce cui non dovevano prestare attenzione diceva il loro nome. 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" y="19050"/>
            <a:ext cx="9086850" cy="457200"/>
          </a:xfrm>
        </p:spPr>
        <p:txBody>
          <a:bodyPr/>
          <a:lstStyle/>
          <a:p>
            <a:r>
              <a:rPr lang="it-IT" sz="3200" dirty="0" smtClean="0"/>
              <a:t>Teoria della selezione tardiva (</a:t>
            </a:r>
            <a:r>
              <a:rPr lang="it-IT" sz="3200" dirty="0" err="1" smtClean="0"/>
              <a:t>Treisman</a:t>
            </a:r>
            <a:r>
              <a:rPr lang="it-IT" sz="3200" dirty="0" smtClean="0"/>
              <a:t>, 1964)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035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386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b="1" dirty="0">
                <a:latin typeface="Arial"/>
                <a:cs typeface="Arial"/>
              </a:rPr>
              <a:t>l</a:t>
            </a:r>
            <a:r>
              <a:rPr lang="it-IT" sz="2400" b="1" dirty="0" smtClean="0">
                <a:latin typeface="Arial"/>
                <a:cs typeface="Arial"/>
              </a:rPr>
              <a:t>ivello di automatizzazione del compito </a:t>
            </a:r>
            <a:r>
              <a:rPr lang="it-IT" sz="2400" dirty="0" smtClean="0">
                <a:latin typeface="Arial"/>
                <a:cs typeface="Arial"/>
              </a:rPr>
              <a:t>(legata alla pratica): alcuni campioni di scacchi sono in grado di giocare e vincere fino a 38 partite simultanee; possiamo guidare e parlare contemporaneamente</a:t>
            </a:r>
          </a:p>
          <a:p>
            <a:pPr>
              <a:lnSpc>
                <a:spcPct val="80000"/>
              </a:lnSpc>
            </a:pPr>
            <a:endParaRPr lang="it-IT" sz="24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it-IT" sz="2400" b="1" dirty="0" smtClean="0">
                <a:latin typeface="Arial"/>
                <a:cs typeface="Arial"/>
              </a:rPr>
              <a:t>provenienza dei segnali uguale o diversa</a:t>
            </a:r>
            <a:r>
              <a:rPr lang="it-IT" sz="2400" dirty="0" smtClean="0">
                <a:latin typeface="Arial"/>
                <a:cs typeface="Arial"/>
              </a:rPr>
              <a:t>: è facile guardare la televisione mentre si ascolta qualcuno a telefono ma non ascoltarla</a:t>
            </a:r>
          </a:p>
          <a:p>
            <a:pPr>
              <a:lnSpc>
                <a:spcPct val="80000"/>
              </a:lnSpc>
            </a:pPr>
            <a:endParaRPr lang="it-IT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Attenzione divisa</a:t>
            </a:r>
            <a:endParaRPr lang="ru-RU" sz="4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7200" y="990600"/>
            <a:ext cx="220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Influenzata da:</a:t>
            </a:r>
            <a:endParaRPr lang="it-IT" dirty="0"/>
          </a:p>
        </p:txBody>
      </p:sp>
      <p:pic>
        <p:nvPicPr>
          <p:cNvPr id="3" name="Immagine 2" descr="download (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5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SO FIT Lez 2 Attenzione e coscienza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FFC901"/>
      </a:hlink>
      <a:folHlink>
        <a:srgbClr val="DDDDDD"/>
      </a:folHlink>
    </a:clrScheme>
    <a:fontScheme name="powerpoint-template-24">
      <a:majorFont>
        <a:latin typeface="Microsoft Sans Serif"/>
        <a:ea typeface="ＭＳ Ｐゴシック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CORSO FIT Lez 2 Attenzione e coscienza.pot</Template>
  <TotalTime>486</TotalTime>
  <Words>2517</Words>
  <Application>Microsoft Macintosh PowerPoint</Application>
  <PresentationFormat>Presentazione su schermo (4:3)</PresentationFormat>
  <Paragraphs>318</Paragraphs>
  <Slides>50</Slides>
  <Notes>47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2" baseType="lpstr">
      <vt:lpstr>CORSO FIT Lez 2 Attenzione e coscienza</vt:lpstr>
      <vt:lpstr>Documento</vt:lpstr>
      <vt:lpstr>Attenzione  e coscienza</vt:lpstr>
      <vt:lpstr>Definizione</vt:lpstr>
      <vt:lpstr>Tipologie di attenzione</vt:lpstr>
      <vt:lpstr>Attenzione selettiva</vt:lpstr>
      <vt:lpstr>Attenzione selettiva 2</vt:lpstr>
      <vt:lpstr>Esempi nel dominio acustico</vt:lpstr>
      <vt:lpstr>Teoria del filtro primario (Broadbent, 1958)</vt:lpstr>
      <vt:lpstr>Teoria della selezione tardiva (Treisman, 1964)</vt:lpstr>
      <vt:lpstr>Attenzione divisa</vt:lpstr>
      <vt:lpstr>Il paradigma “dual task” (doppio compito)</vt:lpstr>
      <vt:lpstr>Attenzione divisa 2</vt:lpstr>
      <vt:lpstr>Attenzione sostenuta (vigilanza)</vt:lpstr>
      <vt:lpstr>Caratteristiche dello stimolo</vt:lpstr>
      <vt:lpstr>Condizione fisiologica (livello di attivazione)</vt:lpstr>
      <vt:lpstr>Legge di Yerkes e Dobson (1908)</vt:lpstr>
      <vt:lpstr>Teoria dell’arousal</vt:lpstr>
      <vt:lpstr>Arousal vs. vigilanza</vt:lpstr>
      <vt:lpstr>Aspetti e processi dell’attenzione</vt:lpstr>
      <vt:lpstr>Basi neuro-anatomiche</vt:lpstr>
      <vt:lpstr>La coscienza</vt:lpstr>
      <vt:lpstr>Stati alterati di coscienza</vt:lpstr>
      <vt:lpstr>Eminegligenza spaziale unilaterale</vt:lpstr>
      <vt:lpstr>Prove di disegno (spontaneo e copia)</vt:lpstr>
      <vt:lpstr>Anosognosia generalizzata e specifica</vt:lpstr>
      <vt:lpstr>Teorie esplicative </vt:lpstr>
      <vt:lpstr>Il sonno</vt:lpstr>
      <vt:lpstr>Presentazione di PowerPoint</vt:lpstr>
      <vt:lpstr>Presentazione di PowerPoint</vt:lpstr>
      <vt:lpstr>Stati di sonno</vt:lpstr>
      <vt:lpstr>Presentazione di PowerPoint</vt:lpstr>
      <vt:lpstr>Presentazione di PowerPoint</vt:lpstr>
      <vt:lpstr>Presentazione di PowerPoint</vt:lpstr>
      <vt:lpstr>Presentazione di PowerPoint</vt:lpstr>
      <vt:lpstr>Proporzioni degli stati di sonno</vt:lpstr>
      <vt:lpstr>Presentazione di PowerPoint</vt:lpstr>
      <vt:lpstr>Presentazione di PowerPoint</vt:lpstr>
      <vt:lpstr>Presentazione di PowerPoint</vt:lpstr>
      <vt:lpstr>Caratteristiche del sonno a onde lente</vt:lpstr>
      <vt:lpstr>Presentazione di PowerPoint</vt:lpstr>
      <vt:lpstr>Presentazione di PowerPoint</vt:lpstr>
      <vt:lpstr>Presentazione di PowerPoint</vt:lpstr>
      <vt:lpstr>Presentazione di PowerPoint</vt:lpstr>
      <vt:lpstr>Caratteristiche del REM</vt:lpstr>
      <vt:lpstr>Livelli di organizzazione del sonno</vt:lpstr>
      <vt:lpstr>Presentazione di PowerPoint</vt:lpstr>
      <vt:lpstr>Presentazione di PowerPoint</vt:lpstr>
      <vt:lpstr>Presentazione di PowerPoint</vt:lpstr>
      <vt:lpstr>Modello di regolazione del sonno (Borbely, 1982)</vt:lpstr>
      <vt:lpstr>Presentazione di PowerPoint</vt:lpstr>
      <vt:lpstr>Mantenere un buon sonno:  Perché è così importante?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Attenzione e coscienza</dc:title>
  <cp:lastModifiedBy>ppp rei</cp:lastModifiedBy>
  <cp:revision>69</cp:revision>
  <dcterms:created xsi:type="dcterms:W3CDTF">2007-01-28T20:13:27Z</dcterms:created>
  <dcterms:modified xsi:type="dcterms:W3CDTF">2018-02-19T17:30:57Z</dcterms:modified>
</cp:coreProperties>
</file>